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sldIdLst>
    <p:sldId id="256" r:id="rId3"/>
    <p:sldId id="306" r:id="rId4"/>
    <p:sldId id="258" r:id="rId5"/>
    <p:sldId id="291" r:id="rId6"/>
    <p:sldId id="307" r:id="rId7"/>
    <p:sldId id="259" r:id="rId8"/>
    <p:sldId id="261" r:id="rId9"/>
    <p:sldId id="262" r:id="rId10"/>
    <p:sldId id="284" r:id="rId11"/>
    <p:sldId id="286" r:id="rId12"/>
    <p:sldId id="275" r:id="rId13"/>
    <p:sldId id="308" r:id="rId14"/>
    <p:sldId id="266" r:id="rId15"/>
    <p:sldId id="267" r:id="rId16"/>
    <p:sldId id="279" r:id="rId17"/>
    <p:sldId id="300" r:id="rId18"/>
    <p:sldId id="288" r:id="rId19"/>
    <p:sldId id="292" r:id="rId20"/>
    <p:sldId id="299" r:id="rId21"/>
    <p:sldId id="280" r:id="rId22"/>
    <p:sldId id="302" r:id="rId23"/>
    <p:sldId id="303" r:id="rId24"/>
    <p:sldId id="304" r:id="rId25"/>
    <p:sldId id="272" r:id="rId26"/>
  </p:sldIdLst>
  <p:sldSz cx="9144000" cy="6858000" type="screen4x3"/>
  <p:notesSz cx="7102475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1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1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1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1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1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0"/>
            <a:ext cx="3078559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025556" y="0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08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06988" cy="38290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46997" y="4861483"/>
            <a:ext cx="5200289" cy="45967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494" tIns="50697" rIns="97494" bIns="5069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0" y="9722964"/>
            <a:ext cx="3078559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54" tIns="49527" rIns="99054" bIns="49527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25556" y="9722964"/>
            <a:ext cx="3068727" cy="5035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494" tIns="50697" rIns="97494" bIns="50697" numCol="1" anchor="b" anchorCtr="0" compatLnSpc="1">
            <a:prstTxWarp prst="textNoShape">
              <a:avLst/>
            </a:prstTxWarp>
          </a:bodyPr>
          <a:lstStyle>
            <a:lvl1pPr marL="233074" indent="-226555" algn="r" eaLnBrk="1" hangingPunct="1">
              <a:buSzPct val="45000"/>
              <a:tabLst>
                <a:tab pos="783976" algn="l"/>
                <a:tab pos="1567951" algn="l"/>
                <a:tab pos="2351926" algn="l"/>
                <a:tab pos="3135901" algn="l"/>
              </a:tabLst>
              <a:defRPr sz="1300">
                <a:solidFill>
                  <a:srgbClr val="000000"/>
                </a:solidFill>
                <a:ea typeface="Microsoft YaHei" pitchFamily="34" charset="-122"/>
              </a:defRPr>
            </a:lvl1pPr>
          </a:lstStyle>
          <a:p>
            <a:fld id="{6745DD52-1BA3-4435-A882-E22EDFC1E85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FAFE9D7-8B22-42B2-A478-30C7C834ABF9}" type="slidenum">
              <a:rPr lang="fr-FR" altLang="fr-FR">
                <a:ea typeface="MS PGothic" pitchFamily="34" charset="-128"/>
              </a:rPr>
              <a:pPr/>
              <a:t>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D3A612C3-9665-4F6E-A440-7C4AC702F8D5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BD32B0C2-0B7D-4D00-BFB9-0363C17934DA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512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B90D0EB-3D9D-4CAC-A011-F9EB5F1A8692}" type="slidenum">
              <a:rPr lang="fr-FR" altLang="fr-FR">
                <a:ea typeface="MS PGothic" pitchFamily="34" charset="-128"/>
              </a:rPr>
              <a:pPr/>
              <a:t>10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8272363E-6BC7-42AB-82E5-7AD8417D1458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10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388CFF3-9D52-4702-83A6-247D401A22EE}" type="slidenum">
              <a:rPr lang="fr-FR" altLang="fr-FR">
                <a:ea typeface="MS PGothic" pitchFamily="34" charset="-128"/>
              </a:rPr>
              <a:pPr/>
              <a:t>11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7031B277-7C49-4D9E-8AC9-38E8A5F5EB93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11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F873A1A-2566-44B0-A998-3A0CEC9FDE46}" type="slidenum">
              <a:rPr lang="fr-FR" altLang="fr-FR">
                <a:ea typeface="MS PGothic" pitchFamily="34" charset="-128"/>
              </a:rPr>
              <a:pPr/>
              <a:t>12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DEF8EE08-C5B0-478A-A7DD-11B91B526629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12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56CA8011-77AB-49BD-862E-999C319B244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12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1A3F45D-2DAD-494A-B037-2F52EDC40C83}" type="slidenum">
              <a:rPr lang="fr-FR" altLang="fr-FR">
                <a:ea typeface="MS PGothic" pitchFamily="34" charset="-128"/>
              </a:rPr>
              <a:pPr/>
              <a:t>13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E16D06F9-D346-42E1-B64A-120DF3A06D92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21B0D1EE-16A3-4239-BCB0-74BC68F1329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13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2970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297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406E0A4-AF12-4C9D-A286-5F3DCB6D25A5}" type="slidenum">
              <a:rPr lang="fr-FR" altLang="fr-FR">
                <a:ea typeface="MS PGothic" pitchFamily="34" charset="-128"/>
              </a:rPr>
              <a:pPr/>
              <a:t>14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41C4CD18-663E-4097-8120-5A29848A5CAE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14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F301FEE3-1381-4B9E-85AC-A2333203613C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14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3174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3175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8AE6A8-807D-4A11-BA00-6E1F8F2545F0}" type="slidenum">
              <a:rPr lang="fr-FR" altLang="fr-FR">
                <a:ea typeface="MS PGothic" pitchFamily="34" charset="-128"/>
              </a:rPr>
              <a:pPr/>
              <a:t>15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2342200B-922E-4594-AB79-5020A2C372B1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15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2FA707E4-5B30-4C18-AB01-065C6FD0646C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15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3379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337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3FCCCF3-4D1F-42E4-A47E-41C65B373034}" type="slidenum">
              <a:rPr lang="fr-FR" altLang="fr-FR">
                <a:ea typeface="MS PGothic" pitchFamily="34" charset="-128"/>
              </a:rPr>
              <a:pPr/>
              <a:t>17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329B371E-9691-4ECE-A8F4-5C355BF190FB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17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AFA3B41D-26B1-4453-99D5-2F236AFDDA8A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17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368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368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1C80708-769F-44F4-AD4B-6F743A5D6AF7}" type="slidenum">
              <a:rPr lang="fr-FR" altLang="fr-FR">
                <a:ea typeface="MS PGothic" pitchFamily="34" charset="-128"/>
              </a:rPr>
              <a:pPr/>
              <a:t>18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1281253B-4A89-4FBE-8C75-261584242CC1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18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CE91811C-E338-4840-856A-B43312BA3D07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18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389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389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BF98CD1-9DFA-4FD8-9C5A-C5F49E05A6C0}" type="slidenum">
              <a:rPr lang="fr-FR" altLang="fr-FR">
                <a:ea typeface="MS PGothic" pitchFamily="34" charset="-128"/>
              </a:rPr>
              <a:pPr/>
              <a:t>20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2564D47C-EB93-4CD0-B2A4-DC8A7BED77F9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20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44771D17-C7B7-4426-9D4B-51598635946B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20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4198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419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5814571-507F-44FD-94A4-83AC18F8C9DD}" type="slidenum">
              <a:rPr lang="fr-FR" altLang="fr-FR">
                <a:ea typeface="MS PGothic" pitchFamily="34" charset="-128"/>
              </a:rPr>
              <a:pPr/>
              <a:t>21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735D1936-8441-4F07-B37C-D61087FC5487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21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139DC36D-CC28-45F4-A29B-5213E5DC7882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21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4403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440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CAE3E5-33A4-4F35-B24E-57AAEB4B3C0C}" type="slidenum">
              <a:rPr lang="fr-FR" altLang="fr-FR">
                <a:ea typeface="MS PGothic" pitchFamily="34" charset="-128"/>
              </a:rPr>
              <a:pPr/>
              <a:t>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679F11F8-D280-4E89-A492-111F3F6C2612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7CA13AC5-6262-49CF-BC9E-F354BFEAD401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717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71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5605DD6-76D8-4EDC-B5A1-A2D5C8902BE1}" type="slidenum">
              <a:rPr lang="fr-FR" altLang="fr-FR">
                <a:ea typeface="MS PGothic" pitchFamily="34" charset="-128"/>
              </a:rPr>
              <a:pPr/>
              <a:t>22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ADF55DF3-9858-4B36-85FD-6C261DF9178C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22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02CA033D-C455-465F-8242-6D2B625BC39B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22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460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460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D41D31C-CF1A-4C99-895C-BF30CD5529F1}" type="slidenum">
              <a:rPr lang="fr-FR" altLang="fr-FR">
                <a:ea typeface="MS PGothic" pitchFamily="34" charset="-128"/>
              </a:rPr>
              <a:pPr/>
              <a:t>23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C91933A7-AF3F-4A1D-A33C-4825581808A1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896B5119-E3CD-4567-B7D6-85D47C0EF7C2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23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481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481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E909C00-6DB2-4FB6-A362-6427D9492C4B}" type="slidenum">
              <a:rPr lang="fr-FR" altLang="fr-FR">
                <a:ea typeface="MS PGothic" pitchFamily="34" charset="-128"/>
              </a:rPr>
              <a:pPr/>
              <a:t>24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69B7B4BA-701B-41A7-9743-2C1044F7FF13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24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E41D6C5D-47FE-46C0-9DDE-1FD21FE93C70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24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501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D33F9D7-B103-4B05-9A39-FDAEACA94AC7}" type="slidenum">
              <a:rPr lang="fr-FR" altLang="fr-FR">
                <a:ea typeface="MS PGothic" pitchFamily="34" charset="-128"/>
              </a:rPr>
              <a:pPr/>
              <a:t>3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97A228B5-8F6F-4EEA-A47E-539976850746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45DE345-5D1B-4EE8-B6D1-972F38F198F5}" type="slidenum">
              <a:rPr lang="fr-FR" altLang="fr-FR">
                <a:ea typeface="MS PGothic" pitchFamily="34" charset="-128"/>
              </a:rPr>
              <a:pPr/>
              <a:t>4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32E859B7-A06A-41A3-83AE-FBE259D3795B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4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F19D9E8-A10C-4530-AF97-23337CBD322B}" type="slidenum">
              <a:rPr lang="fr-FR" altLang="fr-FR">
                <a:ea typeface="MS PGothic" pitchFamily="34" charset="-128"/>
              </a:rPr>
              <a:pPr/>
              <a:t>5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969B037A-491D-4E9A-AD22-8330819823AD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5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65227D66-7FA9-4ED9-8F17-294119021664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5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82B9A3-E882-4C1F-B752-C3B50F58725F}" type="slidenum">
              <a:rPr lang="fr-FR" altLang="fr-FR">
                <a:ea typeface="MS PGothic" pitchFamily="34" charset="-128"/>
              </a:rPr>
              <a:pPr/>
              <a:t>6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4A958C12-7ED1-46B2-BF4D-3D131C26ABE7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6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89C63EF9-A55A-4F1E-8829-8C88AE77B93F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6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1536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8A22E4-2723-42DE-894F-306807A4000D}" type="slidenum">
              <a:rPr lang="fr-FR" altLang="fr-FR">
                <a:ea typeface="MS PGothic" pitchFamily="34" charset="-128"/>
              </a:rPr>
              <a:pPr/>
              <a:t>7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1BB630A8-3117-4040-AA67-554CAEF0FFD1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7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E2B07F75-3B35-457D-B6D0-2026D5E7C198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7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1741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174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77B9CD7-4E7F-4F7C-A745-97ADEA779A3B}" type="slidenum">
              <a:rPr lang="fr-FR" altLang="fr-FR">
                <a:ea typeface="MS PGothic" pitchFamily="34" charset="-128"/>
              </a:rPr>
              <a:pPr/>
              <a:t>8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E30278D6-C89A-4970-8F0D-FFA677500D73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8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337E515-E639-4BFF-8AFF-DEF19A43E2E8}" type="slidenum">
              <a:rPr lang="fr-FR" altLang="fr-FR">
                <a:ea typeface="MS PGothic" pitchFamily="34" charset="-128"/>
              </a:rPr>
              <a:pPr/>
              <a:t>9</a:t>
            </a:fld>
            <a:endParaRPr lang="fr-FR" altLang="fr-FR">
              <a:ea typeface="MS PGothic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025555" y="9722963"/>
            <a:ext cx="3073643" cy="508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94" tIns="50697" rIns="97494" bIns="50697" anchor="b"/>
          <a:lstStyle/>
          <a:p>
            <a:pPr marL="221665" indent="-215145" algn="r" eaLnBrk="1" hangingPunct="1">
              <a:buSzPct val="45000"/>
              <a:tabLst>
                <a:tab pos="221665" algn="l"/>
                <a:tab pos="681292" algn="l"/>
                <a:tab pos="1142551" algn="l"/>
                <a:tab pos="1603808" algn="l"/>
                <a:tab pos="2065066" algn="l"/>
                <a:tab pos="2526324" algn="l"/>
                <a:tab pos="2987582" algn="l"/>
                <a:tab pos="3448839" algn="l"/>
                <a:tab pos="3910098" algn="l"/>
                <a:tab pos="4371355" algn="l"/>
                <a:tab pos="4832613" algn="l"/>
                <a:tab pos="5293871" algn="l"/>
                <a:tab pos="5755129" algn="l"/>
                <a:tab pos="6216386" algn="l"/>
                <a:tab pos="6677644" algn="l"/>
                <a:tab pos="7138902" algn="l"/>
                <a:tab pos="7600160" algn="l"/>
                <a:tab pos="8061417" algn="l"/>
                <a:tab pos="8522676" algn="l"/>
                <a:tab pos="8983933" algn="l"/>
                <a:tab pos="9445191" algn="l"/>
              </a:tabLst>
            </a:pPr>
            <a:fld id="{6B724064-D2F9-4FD1-B5D0-4BC6983DF615}" type="slidenum">
              <a:rPr lang="fr-FR" altLang="fr-FR" sz="1200">
                <a:solidFill>
                  <a:srgbClr val="000000"/>
                </a:solidFill>
              </a:rPr>
              <a:pPr marL="221665" indent="-215145" algn="r" eaLnBrk="1" hangingPunct="1">
                <a:buSzPct val="45000"/>
                <a:tabLst>
                  <a:tab pos="221665" algn="l"/>
                  <a:tab pos="681292" algn="l"/>
                  <a:tab pos="1142551" algn="l"/>
                  <a:tab pos="1603808" algn="l"/>
                  <a:tab pos="2065066" algn="l"/>
                  <a:tab pos="2526324" algn="l"/>
                  <a:tab pos="2987582" algn="l"/>
                  <a:tab pos="3448839" algn="l"/>
                  <a:tab pos="3910098" algn="l"/>
                  <a:tab pos="4371355" algn="l"/>
                  <a:tab pos="4832613" algn="l"/>
                  <a:tab pos="5293871" algn="l"/>
                  <a:tab pos="5755129" algn="l"/>
                  <a:tab pos="6216386" algn="l"/>
                  <a:tab pos="6677644" algn="l"/>
                  <a:tab pos="7138902" algn="l"/>
                  <a:tab pos="7600160" algn="l"/>
                  <a:tab pos="8061417" algn="l"/>
                  <a:tab pos="8522676" algn="l"/>
                  <a:tab pos="8983933" algn="l"/>
                  <a:tab pos="9445191" algn="l"/>
                </a:tabLst>
              </a:pPr>
              <a:t>9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025556" y="9722964"/>
            <a:ext cx="3076920" cy="5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494" tIns="50697" rIns="97494" bIns="50697" anchor="b"/>
          <a:lstStyle/>
          <a:p>
            <a:pPr algn="r" eaLnBrk="1" hangingPunct="1">
              <a:buSzPct val="100000"/>
              <a:tabLst>
                <a:tab pos="0" algn="l"/>
                <a:tab pos="459628" algn="l"/>
                <a:tab pos="920886" algn="l"/>
                <a:tab pos="1382144" algn="l"/>
                <a:tab pos="1843402" algn="l"/>
                <a:tab pos="2304659" algn="l"/>
                <a:tab pos="2765917" algn="l"/>
                <a:tab pos="3227175" algn="l"/>
                <a:tab pos="3688433" algn="l"/>
                <a:tab pos="4149690" algn="l"/>
                <a:tab pos="4610949" algn="l"/>
                <a:tab pos="5072206" algn="l"/>
                <a:tab pos="5533464" algn="l"/>
                <a:tab pos="5994722" algn="l"/>
                <a:tab pos="6455980" algn="l"/>
                <a:tab pos="6917237" algn="l"/>
                <a:tab pos="7378496" algn="l"/>
                <a:tab pos="7839753" algn="l"/>
                <a:tab pos="8301011" algn="l"/>
                <a:tab pos="8762268" algn="l"/>
                <a:tab pos="9223527" algn="l"/>
              </a:tabLst>
            </a:pPr>
            <a:fld id="{C1BE8FA0-1A37-4EFE-A29E-E83863C2D883}" type="slidenum">
              <a:rPr lang="fr-FR" alt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9628" algn="l"/>
                  <a:tab pos="920886" algn="l"/>
                  <a:tab pos="1382144" algn="l"/>
                  <a:tab pos="1843402" algn="l"/>
                  <a:tab pos="2304659" algn="l"/>
                  <a:tab pos="2765917" algn="l"/>
                  <a:tab pos="3227175" algn="l"/>
                  <a:tab pos="3688433" algn="l"/>
                  <a:tab pos="4149690" algn="l"/>
                  <a:tab pos="4610949" algn="l"/>
                  <a:tab pos="5072206" algn="l"/>
                  <a:tab pos="5533464" algn="l"/>
                  <a:tab pos="5994722" algn="l"/>
                  <a:tab pos="6455980" algn="l"/>
                  <a:tab pos="6917237" algn="l"/>
                  <a:tab pos="7378496" algn="l"/>
                  <a:tab pos="7839753" algn="l"/>
                  <a:tab pos="8301011" algn="l"/>
                  <a:tab pos="8762268" algn="l"/>
                  <a:tab pos="9223527" algn="l"/>
                </a:tabLst>
              </a:pPr>
              <a:t>9</a:t>
            </a:fld>
            <a:endParaRPr lang="fr-FR" altLang="fr-FR" sz="1200" dirty="0">
              <a:solidFill>
                <a:srgbClr val="F8F8F8"/>
              </a:solidFill>
            </a:endParaRPr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solidFill>
            <a:srgbClr val="FFFFFF"/>
          </a:solidFill>
          <a:ln/>
        </p:spPr>
      </p:sp>
      <p:sp>
        <p:nvSpPr>
          <p:cNvPr id="215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46997" y="4861482"/>
            <a:ext cx="5208482" cy="4604844"/>
          </a:xfrm>
          <a:noFill/>
        </p:spPr>
        <p:txBody>
          <a:bodyPr wrap="none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76B27-28E4-4058-8D61-1B645C40798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FBA26-9761-46CF-8BAB-B2898D09035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08950-3ECD-4ECC-A959-6956AEADF0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425BA-9FFB-4A8D-9D8B-E71497C81CA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B3550-D7AC-4E71-835F-ECF2E960136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0D836-2573-413A-8899-5E99B503CAC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A4CD-E782-46CB-9F04-499681C1367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829E0-D9AA-4901-A82B-EC9DAADB884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CB9E1-F9CF-4B71-948F-56D5B175D84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F8CE1-8710-49A0-9DC7-F3D7C8E34AB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8AD10-6407-41B8-9BEA-34752C87DBA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46108-30EB-4661-9D2B-61C32919F03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1A284-3D40-419A-A64C-E6EC9E5050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A82BC-13B7-4A65-8A19-44278C6CA0B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9119C-9D66-40B1-B21E-8C8D9EBEE7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FBCCD-30BA-4B23-975B-ECCD242A30A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27E58-F0AF-4B0E-81EE-2CE3C5CC934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78BDC-9898-474A-A450-2D7AC8ED4BF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A4EF2-C3D5-4E92-9C30-C67DD66B61D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78ACB-26AB-408F-AA52-65E480439C8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0458A-35CD-4CE0-B2DF-420CF77EB93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0D16E-2FCB-4E68-8CAF-6829D11FF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FFFFFF"/>
                </a:solidFill>
                <a:ea typeface="Microsoft YaHei" pitchFamily="34" charset="-122"/>
              </a:defRPr>
            </a:lvl1pPr>
          </a:lstStyle>
          <a:p>
            <a:fld id="{3C1FCCFD-65AF-48B5-A993-32BA76F30085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1044" name="Rectangle 7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5" name="Rectangle 8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1042" name="Rectangle 10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3" name="Rectangle 11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41" name="Rectangle 14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4" name="Group 15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1038" name="Rectangle 16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39" name="Rectangle 17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1035" name="Group 18"/>
          <p:cNvGrpSpPr>
            <a:grpSpLocks/>
          </p:cNvGrpSpPr>
          <p:nvPr/>
        </p:nvGrpSpPr>
        <p:grpSpPr bwMode="auto">
          <a:xfrm>
            <a:off x="71438" y="174625"/>
            <a:ext cx="8737600" cy="152400"/>
            <a:chOff x="45" y="110"/>
            <a:chExt cx="5504" cy="96"/>
          </a:xfrm>
        </p:grpSpPr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 rot="5400000" flipV="1">
              <a:off x="2848" y="-2493"/>
              <a:ext cx="33" cy="5366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 rot="5400000" flipV="1">
              <a:off x="2779" y="-2624"/>
              <a:ext cx="34" cy="5504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6" name="Rectangle 3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2" name="Rectangle 9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/>
            </a:p>
          </p:txBody>
        </p:sp>
      </p:grp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205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808080"/>
                </a:solidFill>
                <a:latin typeface="+mn-lt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400">
                <a:solidFill>
                  <a:srgbClr val="808080"/>
                </a:solidFill>
                <a:latin typeface="Tahoma" pitchFamily="34" charset="0"/>
                <a:ea typeface="Microsoft YaHei" pitchFamily="34" charset="-122"/>
              </a:defRPr>
            </a:lvl1pPr>
          </a:lstStyle>
          <a:p>
            <a:fld id="{7C31298C-D06C-46C0-9986-41D5818440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 dirty="0">
                <a:solidFill>
                  <a:srgbClr val="808080"/>
                </a:solidFill>
                <a:latin typeface="Tahoma" pitchFamily="34" charset="0"/>
              </a:rPr>
              <a:t>Septembre 2023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04025" y="60213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911E164-6E83-40DC-8915-CE79D277C80B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Jusqu’à la mort accompagner la vie</a:t>
            </a:r>
            <a:b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d’utilité publique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547813" y="2924175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b="1">
                <a:solidFill>
                  <a:srgbClr val="00664D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664D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b="1">
                <a:solidFill>
                  <a:srgbClr val="00664D"/>
                </a:solidFill>
                <a:latin typeface="Arial" charset="0"/>
                <a:cs typeface="Arial" charset="0"/>
              </a:rPr>
              <a:t>http://</a:t>
            </a:r>
            <a:r>
              <a:rPr lang="fr-FR" altLang="fr-FR" b="1">
                <a:solidFill>
                  <a:srgbClr val="00664D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284538"/>
            <a:ext cx="1385888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6443663" y="6165850"/>
            <a:ext cx="23764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050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Commission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23850" y="404813"/>
            <a:ext cx="8964613" cy="110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1363" lvl="1" indent="0" eaLnBrk="1" hangingPunct="1">
              <a:buSzPct val="10000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	Où exerce-t-il son bénévolat?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819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établissements hospitaliers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(publics ou privés) :        </a:t>
            </a:r>
          </a:p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 Cliniques,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CHU, Unité de Soins Palliatifs, Hôpitaux Locaux, 	Centres de SSR (Centres de Soins de Suite et de 	Rééducation), services d’hospitalisation: en Cancérologie, 	Gériatrie, unité de longs Séjour…… 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EHPAD </a:t>
            </a:r>
            <a:r>
              <a:rPr lang="fr-FR" altLang="fr-FR" sz="22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(Établissements d’Hébergement pour Personnes âgées Dépendantes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) et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Résidences Services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(Foyers Logement)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.....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À Domicile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13A9406-ADD1-43AB-B4C1-9D0626218CBD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50825" y="381000"/>
            <a:ext cx="871378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A quoi s’engage-t-il?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13788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 i="1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Il s’engage:</a:t>
            </a:r>
            <a:endParaRPr lang="fr-FR" altLang="fr-FR" sz="2200" b="1" u="sng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consacrer un après midi, une soirée par semaine, quelques heures le week-end </a:t>
            </a:r>
            <a:r>
              <a:rPr lang="fr-FR" alt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(à la demande spécifique du service) </a:t>
            </a: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pour les accompagnements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assister à un groupe de soutien 1 fois/mois avec une psychologue</a:t>
            </a:r>
          </a:p>
          <a:p>
            <a:pPr marL="749300" lvl="1" indent="-342900" eaLnBrk="1" hangingPunct="1">
              <a:lnSpc>
                <a:spcPct val="150000"/>
              </a:lnSpc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respecter la charte du bénévolat</a:t>
            </a:r>
          </a:p>
          <a:p>
            <a:pPr marL="749300" lvl="1" indent="-342900" eaLnBrk="1" hangingPunct="1"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représenter l’association 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agir au sein d’une équipe:</a:t>
            </a:r>
          </a:p>
          <a:p>
            <a:pPr marL="914400" lvl="2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Référent, Parrain / Marraine, Coordinatrice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À participer à la vie de l’association en s’</a:t>
            </a:r>
            <a:r>
              <a:rPr lang="fr-FR" altLang="ja-JP" sz="2000">
                <a:solidFill>
                  <a:schemeClr val="tx1"/>
                </a:solidFill>
                <a:latin typeface="Arial" charset="0"/>
                <a:cs typeface="Arial" charset="0"/>
              </a:rPr>
              <a:t>investissant selon ses disponibilités</a:t>
            </a:r>
          </a:p>
          <a:p>
            <a:pPr marL="334963" indent="-334963" eaLnBrk="1" hangingPunct="1">
              <a:lnSpc>
                <a:spcPct val="90000"/>
              </a:lnSpc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156B59D-3BA3-49DA-8693-5FB861A7D8A9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4ED6910-7CA7-4AE7-AD2F-D356C2AAE7C5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Soutien aux personnes vivant un deuil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208963" cy="5184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200" u="sng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Adultes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: entretiens individuels et groupes de parole</a:t>
            </a:r>
            <a:endParaRPr lang="fr-FR" sz="2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ou 2 entretiens individuels </a:t>
            </a: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groupe de parole 1 fois par mois pendant 7 mois</a:t>
            </a:r>
            <a:endParaRPr lang="fr-FR" sz="1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fr-FR" sz="1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200" u="sng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Enfants et adolescents</a:t>
            </a:r>
            <a:r>
              <a:rPr lang="fr-FR" sz="2200" b="1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cs typeface="Arial" pitchFamily="34" charset="0"/>
              </a:rPr>
              <a:t>ateliers deuil enfants ados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 Comment vivre avec le deuil? »  </a:t>
            </a:r>
            <a:endParaRPr lang="fr-FR" sz="800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Groupes de 4 à 10 jeunes 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ateliers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samedi après-midi par mois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endParaRPr lang="fr-FR" sz="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 ateliers adultes sont animés par des bénévoles 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(ayant une bonne expérience de l</a:t>
            </a:r>
            <a:r>
              <a:rPr lang="fr-FR" alt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accompagnement et formés  spécifiquement au deuil</a:t>
            </a:r>
            <a:r>
              <a:rPr lang="fr-FR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Ceux enfants /ados sont </a:t>
            </a:r>
            <a:r>
              <a:rPr lang="fr-FR" sz="18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fr-FR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-animés par des bénévoles et une psychologue</a:t>
            </a:r>
            <a:endParaRPr lang="fr-FR" sz="1800" i="1" strike="sngStrik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/>
            </a:pPr>
            <a:r>
              <a:rPr lang="fr-FR" sz="1600" i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À noter </a:t>
            </a:r>
            <a:r>
              <a:rPr lang="fr-FR" sz="1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une supervision mensuelle par une autre psychologue pour le deuil enfant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EFE88B3-1F61-4D52-AAFF-4D88F64CFE1D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7772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La formation du bénévole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50825" y="1341438"/>
            <a:ext cx="87137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Une </a:t>
            </a:r>
            <a:r>
              <a:rPr lang="fr-FR" altLang="fr-FR" sz="2200" i="1" dirty="0">
                <a:solidFill>
                  <a:srgbClr val="FF0000"/>
                </a:solidFill>
                <a:latin typeface="Tahoma" pitchFamily="34" charset="0"/>
              </a:rPr>
              <a:t>Formation Initiale aux accompagnements</a:t>
            </a: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fr-FR" altLang="fr-FR" sz="2200" i="1" dirty="0">
                <a:solidFill>
                  <a:srgbClr val="FF0000"/>
                </a:solidFill>
                <a:latin typeface="Tahoma" pitchFamily="34" charset="0"/>
              </a:rPr>
              <a:t>	</a:t>
            </a:r>
            <a:endParaRPr lang="fr-FR" altLang="fr-FR" sz="800" i="1" dirty="0">
              <a:solidFill>
                <a:schemeClr val="tx1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Payante avec présence obligatoire </a:t>
            </a:r>
            <a:r>
              <a:rPr lang="fr-FR" altLang="fr-FR" sz="2200" dirty="0">
                <a:solidFill>
                  <a:srgbClr val="000000"/>
                </a:solidFill>
                <a:latin typeface="Tahoma" pitchFamily="34" charset="0"/>
              </a:rPr>
              <a:t>aux différents modules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D’une durée de 8 mois pour sa partie théorique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8000"/>
                </a:solidFill>
                <a:latin typeface="Tahoma" pitchFamily="34" charset="0"/>
              </a:rPr>
              <a:t>	</a:t>
            </a:r>
            <a:r>
              <a:rPr lang="fr-FR" altLang="fr-FR" sz="1800" i="1" dirty="0">
                <a:solidFill>
                  <a:srgbClr val="000090"/>
                </a:solidFill>
                <a:latin typeface="Tahoma" pitchFamily="34" charset="0"/>
              </a:rPr>
              <a:t>(De Décembre à Septembre)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Assurée par des professionnels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Psychologues cliniciens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Formatrice en relation d’aide, d’accompagnement de fin de vie et de deuil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Médecin</a:t>
            </a:r>
          </a:p>
          <a:p>
            <a:pPr marL="1350963" lvl="2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Tahoma" pitchFamily="34" charset="0"/>
              </a:rPr>
              <a:t>Philosophe</a:t>
            </a:r>
            <a:endParaRPr lang="fr-FR" altLang="fr-FR" sz="2200" dirty="0">
              <a:solidFill>
                <a:srgbClr val="008000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Tahoma" pitchFamily="34" charset="0"/>
              </a:rPr>
              <a:t>Et des bénévoles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800" dirty="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200" dirty="0">
                <a:solidFill>
                  <a:srgbClr val="FF0000"/>
                </a:solidFill>
                <a:latin typeface="Tahoma" pitchFamily="34" charset="0"/>
              </a:rPr>
              <a:t>Une Formation Continue</a:t>
            </a: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800" dirty="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800" dirty="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A18DB65-7BFC-4B10-8321-BE36794F9DB7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Quelques étapes avant de commencer la formation initiale aux accompagnements</a:t>
            </a:r>
            <a:r>
              <a:rPr lang="is-IS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…</a:t>
            </a: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1101725"/>
            <a:ext cx="8569325" cy="5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réunion d’information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sur le bénévolat Jalmalv</a:t>
            </a: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atelier de sensibilisation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animé par des bénévoles </a:t>
            </a: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(un samedi )</a:t>
            </a:r>
            <a:endParaRPr lang="fr-FR" alt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lettre de motivation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exprimant ses motivations profondes pour devenir bénévole accompagnant à Jalmalv Nantes</a:t>
            </a: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 avec deux personnes des commissions Coordination-Formation</a:t>
            </a: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 avec une psychologue</a:t>
            </a: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FF0000"/>
                </a:solidFill>
                <a:latin typeface="Arial" charset="0"/>
                <a:cs typeface="Arial" charset="0"/>
              </a:rPr>
              <a:t>L’inscription à la formation est validée collégialement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A15C2B7-6547-4927-A899-15DF5EAFBB9A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aux accompagnements</a:t>
            </a:r>
          </a:p>
          <a:p>
            <a:pPr marL="0" lvl="1" indent="0"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 i="1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Partie théorique 1/3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196975"/>
            <a:ext cx="8280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b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De </a:t>
            </a:r>
            <a:r>
              <a:rPr lang="fr-FR" altLang="fr-FR" b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Décembre à Juin</a:t>
            </a:r>
            <a:endParaRPr lang="fr-FR" altLang="fr-FR" sz="8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écoute active centrée sur la personne » 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: 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4 matinées (le samedi) avec une psychologue formée à l’écoute active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accompagner la vie jusqu’à la mort » </a:t>
            </a:r>
            <a:r>
              <a:rPr lang="fr-FR" altLang="fr-FR" sz="22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 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3 samedis avec une </a:t>
            </a:r>
            <a:r>
              <a:rPr lang="fr-FR" altLang="fr-FR" sz="1800" i="1">
                <a:solidFill>
                  <a:srgbClr val="000090"/>
                </a:solidFill>
                <a:latin typeface="Tahoma" pitchFamily="34" charset="0"/>
              </a:rPr>
              <a:t>formatrice en relation d’aide, d’accompagnement de fin 	de vie et de deuil</a:t>
            </a: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      Cadre législatif et fin de vie, bénévolat d’accompagnement et questionnements éthiques, besoins psycho-sociaux et spirituels de la personne malade, mort des malades et deuil des proches</a:t>
            </a:r>
            <a:endParaRPr lang="is-IS" altLang="fr-FR" sz="18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Groupes de parole 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(avec une psychologue):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1 matinée et 3 soirées de 2h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      </a:t>
            </a:r>
            <a:r>
              <a:rPr lang="fr-FR" alt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Amorcer une démarche de plus grande connaissance de soi et de plus profonde découverte de l’autre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	</a:t>
            </a:r>
            <a:endParaRPr lang="fr-FR" altLang="fr-FR" sz="8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/>
              <a:t>16/09/14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61988" y="476250"/>
            <a:ext cx="783907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3000"/>
              </a:lnSpc>
              <a:buSzPct val="100000"/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</a:t>
            </a:r>
            <a:r>
              <a:rPr lang="fr-FR" altLang="fr-FR" sz="3200" i="1">
                <a:solidFill>
                  <a:srgbClr val="FF0000"/>
                </a:solidFill>
                <a:latin typeface="Arial" charset="0"/>
                <a:cs typeface="Arial" charset="0"/>
              </a:rPr>
              <a:t>2/3</a:t>
            </a:r>
            <a:endParaRPr lang="fr-FR" altLang="fr-FR" sz="2800" i="1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9750" y="1125538"/>
            <a:ext cx="7993063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Des Modules à thèmes 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professionnels</a:t>
            </a:r>
            <a:r>
              <a:rPr lang="fr-FR" altLang="fr-FR" sz="2200" i="1" dirty="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1800" i="1" dirty="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(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1 samedi après-midi et 3 soirées)</a:t>
            </a:r>
            <a:endParaRPr lang="fr-FR" altLang="fr-FR" sz="1800" i="1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«Aller à la rencontre de la personne âgée»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Douleur et souffrance de la personne»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«Parcours et approche de la maladie grave pour le malade et sa famille 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Ethique, malade et personne âgée: quelle place pour le bénévole accompagnant? ( en octobre)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bénévoles </a:t>
            </a:r>
            <a:r>
              <a:rPr lang="fr-FR" altLang="fr-FR" sz="2200" b="1" i="1" dirty="0" err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200" b="1" i="1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(2 samedis après-midis et 1 soirée)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«Accompagnement du futur bénévole </a:t>
            </a:r>
            <a:r>
              <a:rPr lang="fr-FR" altLang="fr-FR" sz="2000" i="1" dirty="0" err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 »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 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Soins Palliatifs et bénévolat d’accompagnement à </a:t>
            </a:r>
            <a:r>
              <a:rPr lang="fr-FR" altLang="fr-FR" sz="2000" i="1" dirty="0" err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1ers Jeux de rôle: mes premiers accompagnements »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C8E646B-CB7E-485F-997D-5882BA692687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8DF4EE-A68D-4A8E-B2ED-141C243DC93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3/3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836613"/>
            <a:ext cx="82804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 i="1" u="sng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Juin</a:t>
            </a:r>
            <a:r>
              <a:rPr lang="fr-FR" altLang="fr-FR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  <a:r>
              <a:rPr lang="fr-FR" altLang="fr-FR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signature de l’engagement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une psychologue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2 personnes responsables (</a:t>
            </a:r>
            <a:r>
              <a:rPr lang="fr-FR" altLang="fr-FR" sz="18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dont la Coordinatrice des 	bénévoles 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</a:t>
            </a:r>
            <a:r>
              <a:rPr lang="fr-FR" altLang="fr-FR" sz="2200">
                <a:solidFill>
                  <a:srgbClr val="0000FF"/>
                </a:solidFill>
                <a:latin typeface="Tahoma" pitchFamily="34" charset="0"/>
                <a:ea typeface="Microsoft YaHei" pitchFamily="34" charset="-122"/>
              </a:rPr>
              <a:t>écision collégiale </a:t>
            </a:r>
            <a:r>
              <a:rPr lang="fr-FR" alt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d’acceptation ou non en tant qu’accompagnant bénévole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rgbClr val="000090"/>
              </a:solidFill>
              <a:latin typeface="Tahoma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4CE31C2-D6E0-46DE-BB69-B1F64563A868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13787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Démarrage du bénévolat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alt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alt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476250"/>
            <a:ext cx="820896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b="1" i="1" u="sng" dirty="0">
              <a:solidFill>
                <a:srgbClr val="00664D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b="1" i="1" u="sng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En Septembre:</a:t>
            </a:r>
            <a:endParaRPr lang="fr-FR" b="1" i="1" dirty="0">
              <a:solidFill>
                <a:srgbClr val="00664D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u="sng" dirty="0">
              <a:solidFill>
                <a:schemeClr val="tx1"/>
              </a:solidFill>
              <a:latin typeface="Arial" pitchFamily="34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La journée de rentrée des bénévoles et rencontre des parrains  /  marraines </a:t>
            </a:r>
            <a:endParaRPr lang="fr-FR" sz="20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Signature de la Charte </a:t>
            </a:r>
            <a:r>
              <a:rPr lang="fr-FR" sz="2000" dirty="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rPr>
              <a:t>des bénévoles accompagnants à Jalmalv-Nantes </a:t>
            </a: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et du Règlement intérieur </a:t>
            </a:r>
            <a:endParaRPr lang="fr-FR" sz="2000" dirty="0">
              <a:solidFill>
                <a:srgbClr val="00000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Remise du badge </a:t>
            </a:r>
            <a:r>
              <a:rPr lang="fr-FR" sz="20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indispensable pour accompagner</a:t>
            </a:r>
            <a:endParaRPr lang="fr-FR" sz="20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Début de pratique de l</a:t>
            </a:r>
            <a:r>
              <a:rPr lang="fr-FR" alt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’</a:t>
            </a: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accompagnement</a:t>
            </a:r>
            <a:r>
              <a:rPr lang="fr-FR" sz="20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: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Une fois par semaine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Dans un établissement de soins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rPr>
              <a:t>Avec le 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parrainage d</a:t>
            </a:r>
            <a:r>
              <a:rPr lang="fr-FR" alt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’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un</a:t>
            </a:r>
            <a:r>
              <a:rPr lang="fr-FR" sz="22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 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bénévole actif depuis plusieurs années dans le service (</a:t>
            </a:r>
            <a:r>
              <a:rPr lang="fr-FR" sz="1800" i="1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qui accompagne, guide, écoute le bénévole à ses débuts</a:t>
            </a:r>
            <a:r>
              <a:rPr lang="fr-FR" sz="1800" dirty="0">
                <a:solidFill>
                  <a:srgbClr val="00664D"/>
                </a:solidFill>
                <a:latin typeface="Arial" pitchFamily="34" charset="0"/>
                <a:ea typeface="Microsoft YaHei" pitchFamily="34" charset="-122"/>
              </a:rPr>
              <a:t>)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000" dirty="0">
                <a:solidFill>
                  <a:srgbClr val="0000FF"/>
                </a:solidFill>
                <a:latin typeface="Arial" pitchFamily="34" charset="0"/>
                <a:ea typeface="Microsoft YaHei" pitchFamily="34" charset="-122"/>
              </a:rPr>
              <a:t>Groupe de soutien obligatoire mensuel </a:t>
            </a:r>
            <a:r>
              <a:rPr lang="fr-FR" sz="2000" i="1" dirty="0">
                <a:solidFill>
                  <a:srgbClr val="000090"/>
                </a:solidFill>
                <a:latin typeface="Arial" pitchFamily="34" charset="0"/>
                <a:ea typeface="Microsoft YaHei" pitchFamily="34" charset="-122"/>
              </a:rPr>
              <a:t>(avec une psychologue)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800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		</a:t>
            </a:r>
            <a:r>
              <a:rPr lang="fr-FR" sz="2800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		</a:t>
            </a:r>
            <a:endParaRPr lang="fr-FR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b="1" i="1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800" i="1" dirty="0">
              <a:solidFill>
                <a:srgbClr val="000090"/>
              </a:solidFill>
              <a:latin typeface="Arial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2200" i="1" dirty="0">
                <a:solidFill>
                  <a:srgbClr val="FF0000"/>
                </a:solidFill>
                <a:latin typeface="Arial" pitchFamily="34" charset="0"/>
                <a:ea typeface="Microsoft YaHei" pitchFamily="34" charset="-122"/>
              </a:rPr>
              <a:t>     </a:t>
            </a:r>
            <a:endParaRPr lang="fr-FR" sz="800" b="1" u="sng" dirty="0">
              <a:solidFill>
                <a:srgbClr val="008000"/>
              </a:solidFill>
              <a:latin typeface="Arial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/>
              <a:t>16/09/14</a:t>
            </a: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68313" y="333375"/>
            <a:ext cx="8135937" cy="646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0" algn="ctr" eaLnBrk="1" hangingPunct="1">
              <a:lnSpc>
                <a:spcPts val="3000"/>
              </a:lnSpc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Poursuite de la formation tout en accompagnant</a:t>
            </a:r>
            <a:endParaRPr lang="fr-FR" altLang="fr-FR" b="1" i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septembre</a:t>
            </a:r>
          </a:p>
          <a:p>
            <a:pPr marL="342900" lvl="1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anose="05000000000000000000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2</a:t>
            </a:r>
            <a:r>
              <a:rPr lang="fr-FR" altLang="fr-FR" sz="2200" baseline="300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èmes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jeux de rôle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Trouver sa place de bénévole dans une structure </a:t>
            </a: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Octobre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1</a:t>
            </a:r>
            <a:r>
              <a:rPr lang="fr-FR" altLang="fr-FR" sz="2200" baseline="300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er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Groupe de parole </a:t>
            </a:r>
            <a:r>
              <a:rPr lang="fr-FR" altLang="fr-FR" sz="22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réunissant les bénévoles et une     psychologue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 </a:t>
            </a: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Ethique, malade et personne âgée: quelle place pour le bénévole accompagnant?</a:t>
            </a: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b="1" i="1" u="sng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5-6 mois après le démarrage du bénévolat</a:t>
            </a:r>
            <a:r>
              <a:rPr lang="fr-FR" altLang="fr-FR" sz="22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Bilan et retour d’expérience de l’accompagnement  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1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b="1" u="sng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3994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71CAF25-2148-4F18-8978-A93E1776F094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CA21BA0-D2FC-4E10-95A8-FE31CD9757A9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557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8000"/>
                </a:solidFill>
                <a:latin typeface="Arial" charset="0"/>
              </a:rPr>
              <a:t>Association JALMALV</a:t>
            </a:r>
            <a:r>
              <a:rPr lang="fr-FR" altLang="fr-FR" sz="4000">
                <a:solidFill>
                  <a:srgbClr val="008000"/>
                </a:solidFill>
                <a:latin typeface="Arial" charset="0"/>
              </a:rPr>
              <a:t/>
            </a:r>
            <a:br>
              <a:rPr lang="fr-FR" altLang="fr-FR" sz="4000">
                <a:solidFill>
                  <a:srgbClr val="008000"/>
                </a:solidFill>
                <a:latin typeface="Arial" charset="0"/>
              </a:rPr>
            </a:br>
            <a:r>
              <a:rPr lang="fr-FR" altLang="fr-FR" sz="2000">
                <a:solidFill>
                  <a:srgbClr val="008000"/>
                </a:solidFill>
                <a:latin typeface="Arial" charset="0"/>
              </a:rPr>
              <a:t>Jusqu’A La Mort Accompagner La Vie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b="1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800" i="1" dirty="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i="1" dirty="0">
                <a:solidFill>
                  <a:srgbClr val="000090"/>
                </a:solidFill>
                <a:latin typeface="Arial" charset="0"/>
                <a:cs typeface="Arial" charset="0"/>
              </a:rPr>
              <a:t>La 1</a:t>
            </a:r>
            <a:r>
              <a:rPr lang="fr-FR" altLang="fr-FR" sz="1800" i="1" baseline="30000" dirty="0">
                <a:solidFill>
                  <a:srgbClr val="000090"/>
                </a:solidFill>
                <a:latin typeface="Arial" charset="0"/>
                <a:cs typeface="Arial" charset="0"/>
              </a:rPr>
              <a:t>ère</a:t>
            </a:r>
            <a:r>
              <a:rPr lang="fr-FR" altLang="fr-FR" sz="1800" i="1" dirty="0">
                <a:solidFill>
                  <a:srgbClr val="000090"/>
                </a:solidFill>
                <a:latin typeface="Arial" charset="0"/>
                <a:cs typeface="Arial" charset="0"/>
              </a:rPr>
              <a:t> association JALMALV a été créée en 1983 par le Professeur SCHAERER,  cancérologue à Grenoble, sur l’idée que « </a:t>
            </a:r>
            <a:r>
              <a:rPr lang="fr-FR" altLang="fr-FR" sz="1800" i="1" u="sng" dirty="0">
                <a:solidFill>
                  <a:srgbClr val="000090"/>
                </a:solidFill>
                <a:latin typeface="Arial" charset="0"/>
                <a:cs typeface="Arial" charset="0"/>
              </a:rPr>
              <a:t>le mourant soit reconnu comme </a:t>
            </a:r>
            <a:r>
              <a:rPr lang="fr-FR" altLang="fr-FR" sz="1800" i="1" u="sng" dirty="0">
                <a:solidFill>
                  <a:srgbClr val="000090"/>
                </a:solidFill>
                <a:latin typeface="Tahoma" pitchFamily="34" charset="0"/>
              </a:rPr>
              <a:t>un vivant jusqu’à son dernier souffle ».</a:t>
            </a:r>
            <a:endParaRPr lang="fr-FR" altLang="fr-FR" sz="1800" b="1" dirty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JALMALV en France (1987) : une Fédération 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71 associations et leurs antennes dans 120 villes de France</a:t>
            </a:r>
            <a:endParaRPr lang="fr-FR" altLang="fr-FR" sz="2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3900 adhérents, 2400 bénévoles actifs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JALMALV Nantes (1989)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</a:rPr>
              <a:t>146 adhérents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3 antennes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Ancenis, Châteaubriant et Cholet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58 bénévoles accompagnants, 1 salarié (Secrétaire / Comptable)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	Et 9 intervenants extérieurs professionnels (psychologues, 	formateurs</a:t>
            </a:r>
            <a:r>
              <a:rPr lang="is-IS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…)</a:t>
            </a:r>
            <a:r>
              <a:rPr lang="fr-FR" altLang="fr-FR" sz="2000" i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Aft>
                <a:spcPts val="575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95288" y="6021388"/>
            <a:ext cx="838200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AF46E7-997E-4695-8513-A031AC35DF2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Formation Continue </a:t>
            </a:r>
            <a:r>
              <a:rPr lang="fr-FR" altLang="fr-FR" sz="2800">
                <a:solidFill>
                  <a:srgbClr val="FF0000"/>
                </a:solidFill>
                <a:latin typeface="Arial" charset="0"/>
                <a:cs typeface="Arial" charset="0"/>
              </a:rPr>
              <a:t>(gratuite)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765175"/>
            <a:ext cx="8205788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000" dirty="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rencontre des bénévoles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 Nantes autour d’un thème 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(janvier et septembre)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Entretenir </a:t>
            </a: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sa dynamique d’accompagnement en tant que bénévole accompagnant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L’accompagnement des personnes en deuil </a:t>
            </a:r>
            <a:r>
              <a:rPr lang="fr-FR" altLang="fr-FR" sz="2000" i="1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»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(adultes et enfants)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L’accompagnement des enfants en Soins Palliatifs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 La place du toucher dans l’accompagnement « 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La Communication non verbale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Sensibilisation à la maladie d’Alzheimer et autres démences »</a:t>
            </a:r>
          </a:p>
          <a:p>
            <a:pPr marL="555625" indent="-342900" algn="just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i="1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« Autour du malade: quelle place pour le bénévole »</a:t>
            </a:r>
            <a:endParaRPr lang="fr-FR" altLang="fr-FR" sz="2000" dirty="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Congrès National annuel de la Fédération Jalmalv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altLang="fr-FR" sz="2000" dirty="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de l’entente régionale des associations Jalmalv du Grand Ouest </a:t>
            </a:r>
            <a:r>
              <a:rPr lang="fr-FR" altLang="fr-FR" sz="2000" dirty="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(tous les 2 ans)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sz="2000" i="1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algn="just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is-IS" altLang="fr-FR" sz="2000" dirty="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…</a:t>
            </a:r>
            <a:endParaRPr lang="fr-FR" altLang="fr-FR" sz="2000" dirty="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altLang="fr-FR" dirty="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1602F03-3B96-4592-9E65-BD02EF864B0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6768926" cy="431800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76250" y="4940300"/>
            <a:ext cx="3448050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68313" y="1563143"/>
            <a:ext cx="3455987" cy="122542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CHU de Nantes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Hôpital Hôtel Dieu 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Hôpital </a:t>
            </a:r>
            <a:r>
              <a:rPr lang="fr-FR" altLang="fr-FR" sz="1800" b="1" dirty="0" err="1">
                <a:solidFill>
                  <a:srgbClr val="000090"/>
                </a:solidFill>
                <a:ea typeface="Microsoft YaHei" pitchFamily="34" charset="-122"/>
              </a:rPr>
              <a:t>Bellier</a:t>
            </a:r>
            <a:endParaRPr lang="fr-FR" altLang="fr-FR" sz="1800" b="1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4275138" y="3709443"/>
            <a:ext cx="4319587" cy="5269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Hôpital Pierre Delaroche 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(Clisson)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4275138" y="2917280"/>
            <a:ext cx="4319587" cy="66345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Centre de SSR Jules Verne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  <a:ea typeface="Microsoft YaHei" pitchFamily="34" charset="-122"/>
              </a:rPr>
              <a:t>(St Sébastien Sur Loire)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4275137" y="5316413"/>
            <a:ext cx="4319587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de SSR Le Bois-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Rignoux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(Vigneux de Bretagne)</a:t>
            </a: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4275138" y="2348955"/>
            <a:ext cx="4319587" cy="439611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ICO René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Gauducheau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(St Herblain)</a:t>
            </a:r>
          </a:p>
        </p:txBody>
      </p:sp>
      <p:sp>
        <p:nvSpPr>
          <p:cNvPr id="65546" name="Rectangle 12"/>
          <p:cNvSpPr>
            <a:spLocks noChangeArrowheads="1"/>
          </p:cNvSpPr>
          <p:nvPr/>
        </p:nvSpPr>
        <p:spPr bwMode="auto">
          <a:xfrm>
            <a:off x="468313" y="2928134"/>
            <a:ext cx="3455987" cy="131842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Groupe ELSAN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Clinique Brétéché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Santé Atlantique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90"/>
                </a:solidFill>
                <a:ea typeface="Microsoft YaHei" pitchFamily="34" charset="-122"/>
              </a:rPr>
              <a:t>Centre de SSR Roz Arvor</a:t>
            </a:r>
          </a:p>
        </p:txBody>
      </p:sp>
      <p:sp>
        <p:nvSpPr>
          <p:cNvPr id="65548" name="Rectangle 15"/>
          <p:cNvSpPr>
            <a:spLocks noChangeArrowheads="1"/>
          </p:cNvSpPr>
          <p:nvPr/>
        </p:nvSpPr>
        <p:spPr bwMode="auto">
          <a:xfrm>
            <a:off x="468313" y="4437112"/>
            <a:ext cx="3455987" cy="52953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Hôpital Privé du Confluent</a:t>
            </a:r>
          </a:p>
          <a:p>
            <a:pPr>
              <a:buClr>
                <a:srgbClr val="000000"/>
              </a:buClr>
              <a:buSzPct val="100000"/>
            </a:pPr>
            <a:endParaRPr lang="fr-FR" altLang="fr-FR" sz="1800" b="1" i="1" dirty="0">
              <a:solidFill>
                <a:schemeClr val="tx1"/>
              </a:solidFill>
              <a:ea typeface="Microsoft YaHei" pitchFamily="34" charset="-122"/>
            </a:endParaRPr>
          </a:p>
        </p:txBody>
      </p:sp>
      <p:sp>
        <p:nvSpPr>
          <p:cNvPr id="65550" name="Rectangle 9"/>
          <p:cNvSpPr>
            <a:spLocks noChangeArrowheads="1"/>
          </p:cNvSpPr>
          <p:nvPr/>
        </p:nvSpPr>
        <p:spPr bwMode="auto">
          <a:xfrm>
            <a:off x="4275138" y="4365104"/>
            <a:ext cx="4319587" cy="720079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 Sèvre et Loire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(Le </a:t>
            </a:r>
            <a:r>
              <a:rPr lang="fr-FR" altLang="fr-FR" sz="1800" dirty="0" err="1">
                <a:solidFill>
                  <a:srgbClr val="000000"/>
                </a:solidFill>
                <a:ea typeface="Microsoft YaHei" pitchFamily="34" charset="-122"/>
              </a:rPr>
              <a:t>Loroux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r>
              <a:rPr lang="fr-FR" altLang="fr-FR" sz="1800" dirty="0" err="1">
                <a:solidFill>
                  <a:srgbClr val="000000"/>
                </a:solidFill>
                <a:ea typeface="Microsoft YaHei" pitchFamily="34" charset="-122"/>
              </a:rPr>
              <a:t>Bottereau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+ Vertou)</a:t>
            </a:r>
          </a:p>
        </p:txBody>
      </p:sp>
      <p:sp>
        <p:nvSpPr>
          <p:cNvPr id="65551" name="Rectangle 11"/>
          <p:cNvSpPr>
            <a:spLocks noChangeArrowheads="1"/>
          </p:cNvSpPr>
          <p:nvPr/>
        </p:nvSpPr>
        <p:spPr bwMode="auto">
          <a:xfrm>
            <a:off x="4275138" y="1563143"/>
            <a:ext cx="4319587" cy="65709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CHU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90"/>
                </a:solidFill>
                <a:ea typeface="Microsoft YaHei" pitchFamily="34" charset="-122"/>
              </a:rPr>
              <a:t>USP Laënnec </a:t>
            </a:r>
            <a:r>
              <a:rPr lang="fr-FR" altLang="fr-FR" sz="1800" dirty="0">
                <a:solidFill>
                  <a:schemeClr val="tx1"/>
                </a:solidFill>
                <a:ea typeface="Microsoft YaHei" pitchFamily="34" charset="-122"/>
              </a:rPr>
              <a:t>(St Herblain)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284663" y="908050"/>
            <a:ext cx="4311650" cy="423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 dirty="0">
                <a:solidFill>
                  <a:srgbClr val="000090"/>
                </a:solidFill>
                <a:ea typeface="Microsoft YaHei" pitchFamily="34" charset="-122"/>
              </a:rPr>
              <a:t>Agglomération nantaise</a:t>
            </a:r>
            <a:endParaRPr lang="fr-FR" sz="1800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468313" y="908050"/>
            <a:ext cx="3671887" cy="433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Microsoft YaHei" charset="0"/>
              </a:rPr>
              <a:t>A Nantes</a:t>
            </a:r>
            <a:endParaRPr lang="fr-FR" sz="1800" dirty="0">
              <a:solidFill>
                <a:srgbClr val="00009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76250" y="5157192"/>
            <a:ext cx="3448050" cy="792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fr-FR" sz="1800" b="1" dirty="0">
                <a:solidFill>
                  <a:schemeClr val="tx1"/>
                </a:solidFill>
                <a:ea typeface="Microsoft YaHei" panose="020B0503020204020204" pitchFamily="34" charset="-122"/>
              </a:rPr>
              <a:t>ESEAN</a:t>
            </a:r>
            <a:r>
              <a:rPr lang="fr-FR" sz="1800" dirty="0">
                <a:solidFill>
                  <a:schemeClr val="tx1"/>
                </a:solidFill>
                <a:ea typeface="Microsoft YaHei" panose="020B0503020204020204" pitchFamily="34" charset="-122"/>
              </a:rPr>
              <a:t> </a:t>
            </a:r>
            <a:r>
              <a:rPr lang="fr-FR" sz="1800" dirty="0">
                <a:solidFill>
                  <a:srgbClr val="002060"/>
                </a:solidFill>
                <a:ea typeface="Microsoft YaHei" panose="020B0503020204020204" pitchFamily="34" charset="-122"/>
              </a:rPr>
              <a:t>(Etablissement en Santé Enfants et Adolescents Nantais)</a:t>
            </a:r>
            <a:endParaRPr lang="fr-FR" sz="1800" b="1" dirty="0">
              <a:solidFill>
                <a:srgbClr val="002060"/>
              </a:solidFill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2" grpId="0" animBg="1"/>
      <p:bldP spid="65543" grpId="0" animBg="1"/>
      <p:bldP spid="65544" grpId="0" animBg="1"/>
      <p:bldP spid="65545" grpId="0" animBg="1"/>
      <p:bldP spid="65546" grpId="0" animBg="1"/>
      <p:bldP spid="65548" grpId="0" animBg="1"/>
      <p:bldP spid="65550" grpId="0" animBg="1"/>
      <p:bldP spid="65551" grpId="0" animBg="1"/>
      <p:bldP spid="23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979613" y="404813"/>
            <a:ext cx="5040312" cy="50323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ea typeface="Microsoft YaHei" pitchFamily="34" charset="-122"/>
              </a:rPr>
              <a:t>Région nantaise</a:t>
            </a: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CB3A18-7EB4-4FBA-9A96-B22E6A87FC28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702550" cy="600075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461963" y="434657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7590" name="Rectangle 3"/>
          <p:cNvSpPr>
            <a:spLocks noChangeArrowheads="1"/>
          </p:cNvSpPr>
          <p:nvPr/>
        </p:nvSpPr>
        <p:spPr bwMode="auto">
          <a:xfrm>
            <a:off x="863600" y="1760538"/>
            <a:ext cx="3564384" cy="462079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Anne de Bretagne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Bois 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Hercé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Fonteny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Hirondelle de Sèvre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La Cerisaie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La Madeleine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Parc de l’Amande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Résidence Ste Famille de 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Grillaud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Renoir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Résidence l’Espérance</a:t>
            </a:r>
          </a:p>
          <a:p>
            <a:pPr algn="just">
              <a:spcBef>
                <a:spcPts val="1200"/>
              </a:spcBef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Rives de l’</a:t>
            </a:r>
            <a:r>
              <a:rPr lang="fr-FR" altLang="fr-FR" sz="1800" b="1" dirty="0" err="1">
                <a:solidFill>
                  <a:schemeClr val="tx1"/>
                </a:solidFill>
                <a:ea typeface="Microsoft YaHei" pitchFamily="34" charset="-122"/>
              </a:rPr>
              <a:t>Erdre</a:t>
            </a:r>
            <a:endParaRPr lang="fr-FR" altLang="fr-FR" sz="1800" b="1" dirty="0">
              <a:solidFill>
                <a:schemeClr val="tx1"/>
              </a:solidFill>
              <a:ea typeface="Microsoft YaHei" pitchFamily="34" charset="-122"/>
            </a:endParaRP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4644008" y="2348881"/>
            <a:ext cx="3636392" cy="5760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Emile Gibier  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(Orvault)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Gué  Florent</a:t>
            </a:r>
            <a:endParaRPr lang="fr-FR" altLang="fr-FR" sz="1800" b="1" dirty="0">
              <a:solidFill>
                <a:srgbClr val="0000FF"/>
              </a:solidFill>
              <a:ea typeface="Microsoft YaHei" pitchFamily="34" charset="-122"/>
            </a:endParaRP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4644008" y="4149080"/>
            <a:ext cx="3636392" cy="43204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Les Lys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  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(Carquefou)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4644008" y="5877272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Sources du Verdet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Treillières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  <p:sp>
        <p:nvSpPr>
          <p:cNvPr id="67594" name="Rectangle 12"/>
          <p:cNvSpPr>
            <a:spLocks noChangeArrowheads="1"/>
          </p:cNvSpPr>
          <p:nvPr/>
        </p:nvSpPr>
        <p:spPr bwMode="auto">
          <a:xfrm>
            <a:off x="4644008" y="5301208"/>
            <a:ext cx="3600400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Rose des Vent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s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(Ste Luce /Loire)</a:t>
            </a:r>
          </a:p>
        </p:txBody>
      </p:sp>
      <p:sp>
        <p:nvSpPr>
          <p:cNvPr id="67596" name="Rectangle 8"/>
          <p:cNvSpPr>
            <a:spLocks noChangeArrowheads="1"/>
          </p:cNvSpPr>
          <p:nvPr/>
        </p:nvSpPr>
        <p:spPr bwMode="auto">
          <a:xfrm>
            <a:off x="4644008" y="3068960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Jardin du Vert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Praud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(Rezé)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 dirty="0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ea typeface="Microsoft YaHei" pitchFamily="34" charset="-122"/>
            </a:endParaRPr>
          </a:p>
        </p:txBody>
      </p:sp>
      <p:sp>
        <p:nvSpPr>
          <p:cNvPr id="67598" name="Rectangle 10"/>
          <p:cNvSpPr>
            <a:spLocks noChangeArrowheads="1"/>
          </p:cNvSpPr>
          <p:nvPr/>
        </p:nvSpPr>
        <p:spPr bwMode="auto">
          <a:xfrm>
            <a:off x="684213" y="404813"/>
            <a:ext cx="7848600" cy="576262"/>
          </a:xfrm>
          <a:prstGeom prst="rect">
            <a:avLst/>
          </a:prstGeom>
          <a:solidFill>
            <a:srgbClr val="C2FF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Résidences Services et EHPAD</a:t>
            </a:r>
          </a:p>
        </p:txBody>
      </p:sp>
      <p:sp>
        <p:nvSpPr>
          <p:cNvPr id="67601" name="Rectangle 26"/>
          <p:cNvSpPr>
            <a:spLocks noChangeArrowheads="1"/>
          </p:cNvSpPr>
          <p:nvPr/>
        </p:nvSpPr>
        <p:spPr bwMode="auto">
          <a:xfrm>
            <a:off x="4644008" y="1772816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Bel Air -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(La Chapelle/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Erdre</a:t>
            </a:r>
            <a:r>
              <a:rPr lang="fr-FR" altLang="fr-FR" sz="1800" i="1" dirty="0">
                <a:solidFill>
                  <a:srgbClr val="000000"/>
                </a:solidFill>
                <a:ea typeface="Microsoft YaHei" pitchFamily="34" charset="-122"/>
              </a:rPr>
              <a:t>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ea typeface="Microsoft YaHei" pitchFamily="34" charset="-122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1259632" y="1124744"/>
            <a:ext cx="259238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latin typeface="Times New Roman" charset="0"/>
                <a:ea typeface="ＭＳ Ｐゴシック" charset="0"/>
                <a:cs typeface="Microsoft YaHei" charset="0"/>
              </a:rPr>
              <a:t>             A Nantes</a:t>
            </a:r>
            <a:endParaRPr lang="fr-FR" sz="1800" dirty="0">
              <a:solidFill>
                <a:srgbClr val="0000FF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220072" y="1124744"/>
            <a:ext cx="2736850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ea typeface="Microsoft YaHei" pitchFamily="34" charset="-122"/>
              </a:rPr>
              <a:t>Agglomération nantaise</a:t>
            </a:r>
            <a:endParaRPr lang="fr-FR" sz="1800" dirty="0">
              <a:solidFill>
                <a:srgbClr val="0000FF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644008" y="3645024"/>
            <a:ext cx="3564384" cy="36004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Léontine Vié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Thouaré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644008" y="4725144"/>
            <a:ext cx="3636392" cy="432048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Les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Noëlles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    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(St </a:t>
            </a:r>
            <a:r>
              <a:rPr lang="fr-FR" altLang="fr-FR" sz="1800" b="1" dirty="0" err="1">
                <a:solidFill>
                  <a:srgbClr val="0000FF"/>
                </a:solidFill>
                <a:ea typeface="Microsoft YaHei" pitchFamily="34" charset="-122"/>
              </a:rPr>
              <a:t>Herblain</a:t>
            </a: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1" grpId="0" animBg="1"/>
      <p:bldP spid="67592" grpId="0" animBg="1"/>
      <p:bldP spid="67593" grpId="0" animBg="1"/>
      <p:bldP spid="67594" grpId="0" animBg="1"/>
      <p:bldP spid="67596" grpId="0" animBg="1"/>
      <p:bldP spid="67601" grpId="0" animBg="1"/>
      <p:bldP spid="30" grpId="0" animBg="1"/>
      <p:bldP spid="31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B9F25B4-A477-4754-8030-AD366E0F85BA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468313" y="436562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827088" y="1412875"/>
            <a:ext cx="3096840" cy="14398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altLang="fr-FR" sz="1800" b="1">
                <a:solidFill>
                  <a:srgbClr val="0000FF"/>
                </a:solidFill>
                <a:ea typeface="Microsoft YaHei" pitchFamily="34" charset="-122"/>
              </a:rPr>
              <a:t>ANCENIS</a:t>
            </a:r>
          </a:p>
          <a:p>
            <a:pPr algn="ctr">
              <a:buClr>
                <a:srgbClr val="000000"/>
              </a:buClr>
              <a:buSzPct val="100000"/>
            </a:pPr>
            <a:endParaRPr lang="fr-FR" alt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Centre hospitalier Erdre et Loire</a:t>
            </a:r>
          </a:p>
          <a:p>
            <a:pPr>
              <a:buClr>
                <a:srgbClr val="000000"/>
              </a:buClr>
              <a:buSzPct val="100000"/>
            </a:pPr>
            <a:endParaRPr lang="fr-FR" altLang="fr-FR" sz="800" b="1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altLang="fr-FR" sz="1600" b="1">
                <a:solidFill>
                  <a:srgbClr val="000000"/>
                </a:solidFill>
                <a:ea typeface="Microsoft YaHei" pitchFamily="34" charset="-122"/>
              </a:rPr>
              <a:t>EHPAD </a:t>
            </a: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Les Corolles  </a:t>
            </a:r>
            <a:endParaRPr lang="fr-FR" altLang="fr-FR" sz="180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37" name="Rectangle 11"/>
          <p:cNvSpPr>
            <a:spLocks noChangeArrowheads="1"/>
          </p:cNvSpPr>
          <p:nvPr/>
        </p:nvSpPr>
        <p:spPr bwMode="auto">
          <a:xfrm>
            <a:off x="827584" y="3429000"/>
            <a:ext cx="3096344" cy="1080071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CHATEAUBRIANT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4716463" y="1412875"/>
            <a:ext cx="3168650" cy="172809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CHOLET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SSR Arcole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Echo Dialyse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H.A.D Mauge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chemeClr val="tx1"/>
                </a:solidFill>
                <a:ea typeface="Microsoft YaHei" pitchFamily="34" charset="-122"/>
              </a:rPr>
              <a:t> 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  <a:endParaRPr lang="fr-FR" altLang="fr-FR" sz="1800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40" name="Rectangle 10"/>
          <p:cNvSpPr>
            <a:spLocks noChangeArrowheads="1"/>
          </p:cNvSpPr>
          <p:nvPr/>
        </p:nvSpPr>
        <p:spPr bwMode="auto">
          <a:xfrm>
            <a:off x="611188" y="476250"/>
            <a:ext cx="7777162" cy="576263"/>
          </a:xfrm>
          <a:prstGeom prst="rect">
            <a:avLst/>
          </a:prstGeom>
          <a:solidFill>
            <a:srgbClr val="C2FF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Antennes de Jalmalv-Nantes</a:t>
            </a:r>
          </a:p>
        </p:txBody>
      </p:sp>
      <p:sp>
        <p:nvSpPr>
          <p:cNvPr id="69641" name="Rectangle 11"/>
          <p:cNvSpPr>
            <a:spLocks noChangeArrowheads="1"/>
          </p:cNvSpPr>
          <p:nvPr/>
        </p:nvSpPr>
        <p:spPr bwMode="auto">
          <a:xfrm>
            <a:off x="4716016" y="3429000"/>
            <a:ext cx="3168352" cy="1296144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NOZAY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SSR Hôpital local</a:t>
            </a:r>
            <a:r>
              <a:rPr lang="fr-FR" altLang="fr-FR" sz="18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600" b="1" dirty="0">
                <a:solidFill>
                  <a:srgbClr val="000000"/>
                </a:solidFill>
                <a:ea typeface="Microsoft YaHei" pitchFamily="34" charset="-122"/>
              </a:rPr>
              <a:t>EHPAD 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La </a:t>
            </a:r>
            <a:r>
              <a:rPr lang="fr-FR" altLang="fr-FR" sz="1800" b="1" dirty="0" err="1">
                <a:solidFill>
                  <a:srgbClr val="000000"/>
                </a:solidFill>
                <a:ea typeface="Microsoft YaHei" pitchFamily="34" charset="-122"/>
              </a:rPr>
              <a:t>Chesnaie</a:t>
            </a: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>
                <a:solidFill>
                  <a:srgbClr val="000000"/>
                </a:solidFill>
                <a:ea typeface="Microsoft YaHei" pitchFamily="34" charset="-122"/>
              </a:rPr>
              <a:t>et </a:t>
            </a: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les Cèdres</a:t>
            </a:r>
            <a:endParaRPr lang="fr-FR" altLang="fr-FR" sz="1800" b="1" dirty="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4716016" y="4941168"/>
            <a:ext cx="3168650" cy="85725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NUEIL LES AUBIERS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Résidence Ste Famille</a:t>
            </a:r>
            <a:endParaRPr lang="fr-FR" altLang="fr-FR" sz="18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827584" y="5013176"/>
            <a:ext cx="3097212" cy="7921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FF"/>
                </a:solidFill>
                <a:ea typeface="Microsoft YaHei" pitchFamily="34" charset="-122"/>
              </a:rPr>
              <a:t>HERIC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ea typeface="Microsoft YaHei" pitchFamily="34" charset="-122"/>
              </a:rPr>
              <a:t>EHPAD La Perrière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  <p:bldP spid="69638" grpId="0" animBg="1"/>
      <p:bldP spid="69641" grpId="0" animBg="1"/>
      <p:bldP spid="69642" grpId="0" animBg="1"/>
      <p:bldP spid="696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t>Septembre 2023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Jusqu’à la mort accompagner la vie</a:t>
            </a:r>
            <a:b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d’utilité publique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547813" y="3068638"/>
            <a:ext cx="6172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 b="1">
                <a:solidFill>
                  <a:srgbClr val="008000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b="1">
                <a:solidFill>
                  <a:srgbClr val="008000"/>
                </a:solidFill>
                <a:latin typeface="Arial" charset="0"/>
                <a:cs typeface="Arial" charset="0"/>
              </a:rPr>
              <a:t>http://</a:t>
            </a:r>
            <a:r>
              <a:rPr lang="fr-FR" altLang="fr-FR" b="1">
                <a:solidFill>
                  <a:srgbClr val="008000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73463"/>
            <a:ext cx="1258888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9159" name="Text Box 1"/>
          <p:cNvSpPr txBox="1">
            <a:spLocks noChangeArrowheads="1"/>
          </p:cNvSpPr>
          <p:nvPr/>
        </p:nvSpPr>
        <p:spPr bwMode="auto">
          <a:xfrm>
            <a:off x="6951663" y="5949950"/>
            <a:ext cx="21923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000" i="1">
                <a:solidFill>
                  <a:srgbClr val="808080"/>
                </a:solidFill>
                <a:latin typeface="Tahoma" pitchFamily="34" charset="0"/>
              </a:rPr>
              <a:t>Commission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81000" y="333375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424862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Fédération reconnue d’Utilité Publique 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(légitimée dans son domaine par un décret du Conseil d’Etat)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Association Loi 1901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Humaniste et Laïque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Apolitique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Regroupant des bénévoles accompagnants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,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dans le respect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la Charte Internationale du Bénévolat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334963" indent="-334963" eaLnBrk="1" hangingPunct="1">
              <a:spcBef>
                <a:spcPts val="700"/>
              </a:spcBef>
              <a:spcAft>
                <a:spcPts val="1800"/>
              </a:spcAft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  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« Un bénévole est celui qui s’engage de son plein gré, d’une manière désintéressée, dans une action organisée au service de la communauté. »</a:t>
            </a:r>
            <a:endParaRPr lang="fr-FR" altLang="fr-FR" sz="20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Intervenant auprès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toute personne en souffrance </a:t>
            </a: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alt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E078A3-B731-4FDF-9021-32D3A913DCE3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280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Cofondateur et membre de la SFAP </a:t>
            </a: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(Société Française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d’Accompagnement et de Soins Palliatifs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 et de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l’EAPC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(Association Européenne de Soins Palliatifs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Partenaire des commissions des lois bioéthiques</a:t>
            </a:r>
            <a:r>
              <a:rPr lang="fr-FR" altLang="fr-FR" sz="2200" i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(Kouchner, Léonetti, Léonetti-Clayes)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Adhérent à Compas 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(Coordination Mutualisée de Proximité pour l’Appui et le Soutien)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Editeur 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d’une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revue trimestrielle: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 Lien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(distribué à tous ses adhérents)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D852695-A417-4501-8AB8-F1B2B1391EF0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830B250-F608-4F6A-84DA-C9A45A096671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fr-FR" sz="3200" dirty="0">
                <a:solidFill>
                  <a:srgbClr val="000090"/>
                </a:solidFill>
                <a:latin typeface="Arial" charset="0"/>
                <a:cs typeface="Arial" charset="0"/>
              </a:rPr>
              <a:t>Et nos financements?</a:t>
            </a:r>
          </a:p>
          <a:p>
            <a:pPr eaLnBrk="1" hangingPunct="1">
              <a:buSzPct val="100000"/>
              <a:defRPr/>
            </a:pPr>
            <a:endParaRPr lang="fr-FR" sz="1800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39750" y="1341438"/>
            <a:ext cx="8280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altLang="fr-FR" sz="2200" b="1" dirty="0">
                <a:solidFill>
                  <a:srgbClr val="32946A"/>
                </a:solidFill>
              </a:rPr>
              <a:t>CNAMTS</a:t>
            </a:r>
            <a:r>
              <a:rPr lang="fr-FR" altLang="fr-FR" sz="2200" b="1" dirty="0">
                <a:solidFill>
                  <a:schemeClr val="accent1"/>
                </a:solidFill>
              </a:rPr>
              <a:t> </a:t>
            </a:r>
            <a:r>
              <a:rPr lang="fr-FR" altLang="fr-FR" sz="1800" i="1" dirty="0">
                <a:solidFill>
                  <a:schemeClr val="tx1"/>
                </a:solidFill>
              </a:rPr>
              <a:t>(Caisse Nationale de l’Assurance Vieillesse des Travailleurs Salariés</a:t>
            </a:r>
            <a:r>
              <a:rPr lang="fr-FR" altLang="fr-FR" sz="2000" i="1" dirty="0">
                <a:solidFill>
                  <a:schemeClr val="tx1"/>
                </a:solidFill>
              </a:rPr>
              <a:t>)</a:t>
            </a:r>
            <a:r>
              <a:rPr lang="fr-FR" altLang="fr-FR" sz="2000" dirty="0">
                <a:solidFill>
                  <a:schemeClr val="tx1"/>
                </a:solidFill>
              </a:rPr>
              <a:t> </a:t>
            </a:r>
            <a:r>
              <a:rPr lang="fr-FR" altLang="fr-FR" sz="2200" b="1" dirty="0">
                <a:solidFill>
                  <a:srgbClr val="32946A"/>
                </a:solidFill>
              </a:rPr>
              <a:t>-SFAP </a:t>
            </a:r>
            <a:r>
              <a:rPr lang="fr-FR" altLang="fr-FR" sz="1800" i="1" dirty="0">
                <a:solidFill>
                  <a:srgbClr val="000000"/>
                </a:solidFill>
              </a:rPr>
              <a:t>(Société Française d’Accompagnement et de Soins Palliatifs)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7878DE"/>
                </a:solidFill>
              </a:rPr>
              <a:t>Donateurs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b="1" dirty="0">
              <a:solidFill>
                <a:srgbClr val="FF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i="1" dirty="0">
                <a:solidFill>
                  <a:srgbClr val="FF6600"/>
                </a:solidFill>
              </a:rPr>
              <a:t>Communes</a:t>
            </a:r>
            <a:r>
              <a:rPr lang="fr-FR" altLang="fr-FR" sz="1800" i="1" dirty="0">
                <a:solidFill>
                  <a:srgbClr val="000000"/>
                </a:solidFill>
              </a:rPr>
              <a:t> (Chapelle Sur Erdre, St Aignan de Grand Lieu, Ste Luce sur Loire, Vertou, Cholet, Carquefou, Nantes</a:t>
            </a:r>
            <a:r>
              <a:rPr lang="is-IS" altLang="fr-FR" sz="1800" i="1" dirty="0">
                <a:solidFill>
                  <a:srgbClr val="000000"/>
                </a:solidFill>
              </a:rPr>
              <a:t>…)</a:t>
            </a:r>
          </a:p>
          <a:p>
            <a:pPr marL="342900" indent="-342900">
              <a:buFont typeface="Wingdings" pitchFamily="2" charset="2"/>
              <a:buChar char="v"/>
            </a:pPr>
            <a:endParaRPr lang="is-IS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is-IS" altLang="fr-FR" b="1" dirty="0">
                <a:solidFill>
                  <a:srgbClr val="0000FF"/>
                </a:solidFill>
              </a:rPr>
              <a:t>Ligue contre le Cancer</a:t>
            </a:r>
            <a:endParaRPr lang="is-IS" altLang="fr-FR" sz="1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i="1" dirty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47FFD1"/>
                </a:solidFill>
              </a:rPr>
              <a:t>Conseil Général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altLang="fr-FR" sz="800" b="1" dirty="0">
              <a:solidFill>
                <a:srgbClr val="47FFD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altLang="fr-FR" b="1" dirty="0">
                <a:solidFill>
                  <a:srgbClr val="800000"/>
                </a:solidFill>
              </a:rPr>
              <a:t>Mécénat privé (</a:t>
            </a:r>
            <a:r>
              <a:rPr lang="fr-FR" altLang="fr-FR" sz="1800" i="1" dirty="0">
                <a:solidFill>
                  <a:srgbClr val="800000"/>
                </a:solidFill>
              </a:rPr>
              <a:t>Fondation Après Demain</a:t>
            </a:r>
            <a:r>
              <a:rPr lang="fr-FR" altLang="fr-FR" b="1" dirty="0">
                <a:solidFill>
                  <a:srgbClr val="800000"/>
                </a:solidFill>
              </a:rPr>
              <a:t>)</a:t>
            </a:r>
          </a:p>
          <a:p>
            <a:pPr marL="342900" indent="-342900"/>
            <a:endParaRPr lang="fr-FR" alt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805ED96-443A-45C4-9B59-6BA14E22EA5F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81000" y="260350"/>
            <a:ext cx="80010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4000">
                <a:solidFill>
                  <a:srgbClr val="008000"/>
                </a:solidFill>
                <a:latin typeface="Arial" charset="0"/>
                <a:cs typeface="Arial" charset="0"/>
              </a:rPr>
              <a:t>					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Objectifs</a:t>
            </a:r>
            <a:r>
              <a:rPr lang="fr-FR" altLang="fr-FR" sz="3200">
                <a:solidFill>
                  <a:srgbClr val="000090"/>
                </a:solidFill>
                <a:latin typeface="Tahoma" pitchFamily="34" charset="0"/>
              </a:rPr>
              <a:t> JALMALV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42645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Accompagner les personnes en fin de vie, âgées ou gravement malades</a:t>
            </a: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l’hôpital, en cliniques, en </a:t>
            </a:r>
            <a:r>
              <a:rPr lang="fr-FR" altLang="fr-FR" sz="18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EHPAD</a:t>
            </a: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domicile</a:t>
            </a: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Soutenir</a:t>
            </a:r>
            <a:r>
              <a:rPr lang="fr-FR" altLang="fr-FR" sz="23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, </a:t>
            </a:r>
            <a:r>
              <a:rPr lang="fr-FR" altLang="fr-FR" sz="23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lors des accompagnements,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les aidants naturels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Proposer un soutien aux personnes vivant un deuil : 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	</a:t>
            </a:r>
            <a:r>
              <a:rPr lang="fr-FR" altLang="fr-FR" sz="23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Enfants, Adultes et Adolescents</a:t>
            </a: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Participer aux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évolutions de la société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altLang="fr-FR" sz="23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sur la maladie grave, la vieillesse, la fin de vie, la mort et 	le 	deuil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Contribuer au développement </a:t>
            </a:r>
            <a:r>
              <a:rPr lang="fr-FR" alt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des Soins Palliatifs</a:t>
            </a: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3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675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63550" indent="-45720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alt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640473-DCD9-4CB3-AE4B-4634D30DBF84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79388" y="381000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Le Bénévolat d’Accompagnement </a:t>
            </a:r>
            <a:endParaRPr lang="fr-FR" altLang="fr-FR" sz="3200" i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512175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8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La loi du 9 Juin 1999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officialise le bénévolat d’accompagnement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  <a:cs typeface="Arial" charset="0"/>
              </a:rPr>
              <a:t>Autorise la présence des bénévoles près des malades et 	leurs proches, dans les établissements de santé publics et privés</a:t>
            </a:r>
            <a:r>
              <a:rPr lang="fr-FR" altLang="fr-FR" sz="2200" dirty="0">
                <a:solidFill>
                  <a:srgbClr val="000090"/>
                </a:solidFill>
                <a:latin typeface="Arial" charset="0"/>
              </a:rPr>
              <a:t>.   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Une Convention de Partenariat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matérialise la présence des bénévoles dans une structure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i="1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fr-FR" altLang="fr-FR" sz="2200" i="1" dirty="0">
                <a:solidFill>
                  <a:srgbClr val="000090"/>
                </a:solidFill>
                <a:latin typeface="Arial" charset="0"/>
              </a:rPr>
              <a:t>Signée entre JALMALV Nantes et l’établissement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200" dirty="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45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200" dirty="0">
                <a:solidFill>
                  <a:srgbClr val="00664D"/>
                </a:solidFill>
                <a:latin typeface="Arial" charset="0"/>
              </a:rPr>
              <a:t>Une formation de 8 mois et un soutien continu </a:t>
            </a:r>
            <a:r>
              <a:rPr lang="fr-FR" altLang="fr-FR" sz="2200" dirty="0">
                <a:solidFill>
                  <a:srgbClr val="000000"/>
                </a:solidFill>
                <a:latin typeface="Arial" charset="0"/>
              </a:rPr>
              <a:t>sont assurés aux bénévoles</a:t>
            </a:r>
          </a:p>
          <a:p>
            <a:pPr marL="457200" indent="-457200" eaLnBrk="1" hangingPunct="1"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8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40181D2-3438-450F-BDB0-3086748ED2DB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532812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600">
                <a:solidFill>
                  <a:srgbClr val="008000"/>
                </a:solidFill>
                <a:latin typeface="Arial" charset="0"/>
              </a:rPr>
              <a:t>	        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Le Bénévole accompagnant </a:t>
            </a:r>
            <a:endParaRPr lang="fr-FR" altLang="fr-FR" sz="3200" i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900">
                <a:solidFill>
                  <a:srgbClr val="0080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664D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Le bénévole représente la société civile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</a:rPr>
              <a:t>qui s’intéresse aux 	siens : 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se présente sans appartenance religieuse, philosophique ou politique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apporte humanité, soutien et un autre regard sur la fin de vie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témoigne de solidarité vis-à-vis d’un de ses membres fragilisés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</a:rPr>
              <a:t>Il est tenu à la discrétion et à la confidentialité</a:t>
            </a:r>
          </a:p>
          <a:p>
            <a:pPr marL="741363" lvl="1" indent="-338138"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 i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Le bénévole ne prend la place d’aucun professionnel</a:t>
            </a:r>
            <a:r>
              <a:rPr lang="fr-FR" altLang="fr-FR" sz="2200">
                <a:solidFill>
                  <a:schemeClr val="tx1"/>
                </a:solidFill>
                <a:latin typeface="Arial" charset="0"/>
              </a:rPr>
              <a:t>, il agit en        	partenariat avec les soignants.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altLang="fr-FR" sz="2200">
                <a:solidFill>
                  <a:srgbClr val="000000"/>
                </a:solidFill>
                <a:latin typeface="Arial" charset="0"/>
              </a:rPr>
              <a:t>Il a une</a:t>
            </a:r>
            <a:r>
              <a:rPr lang="fr-FR" altLang="fr-FR" sz="2200">
                <a:solidFill>
                  <a:srgbClr val="008000"/>
                </a:solidFill>
                <a:latin typeface="Arial" charset="0"/>
              </a:rPr>
              <a:t> 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qualité de présence et d’écoute </a:t>
            </a:r>
          </a:p>
          <a:p>
            <a:pPr>
              <a:spcBef>
                <a:spcPts val="9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altLang="fr-FR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37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C109B0-DFFD-4B56-A7B3-D7CD116DCCD3}" type="slidenum">
              <a:rPr lang="fr-FR" alt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fr-FR" alt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24863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Son rôle?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692150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2200" u="sng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Aller à la rencontre de l’autre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</a:rPr>
              <a:t>avec humanité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Proposer un temps de présence,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</a:rPr>
              <a:t>dans l’écoute ou le silence</a:t>
            </a:r>
            <a:r>
              <a:rPr lang="fr-FR" altLang="fr-FR" sz="2200">
                <a:solidFill>
                  <a:schemeClr val="tx1"/>
                </a:solidFill>
                <a:latin typeface="Arial" charset="0"/>
              </a:rPr>
              <a:t>	</a:t>
            </a:r>
            <a:r>
              <a:rPr lang="fr-FR" altLang="fr-FR" sz="2000" i="1">
                <a:solidFill>
                  <a:schemeClr val="tx1"/>
                </a:solidFill>
                <a:latin typeface="Arial" charset="0"/>
              </a:rPr>
              <a:t>Mais la personne peut refuser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Assurer cette présence bienveillante à la personne, mais aussi aux proches, aux soignants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Écouter : 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sans jugement, ni conseil et sans projet 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pour l’autre</a:t>
            </a:r>
          </a:p>
          <a:p>
            <a:pPr marL="7493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Le bénévole rejoint la personne dans ce qu’elle exprime et vit à ce moment là, la laisse faire seule son cheminement</a:t>
            </a:r>
            <a:endParaRPr lang="fr-FR" altLang="fr-FR" sz="2000" i="1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alt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Être dans l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’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 Être</a:t>
            </a:r>
            <a:r>
              <a:rPr lang="fr-FR" altLang="ja-JP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fr-FR" altLang="ja-JP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pas dans le Faire</a:t>
            </a:r>
            <a:endParaRPr lang="fr-FR" altLang="fr-FR" sz="2200">
              <a:solidFill>
                <a:srgbClr val="00009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1005</Words>
  <Application>Microsoft Office PowerPoint</Application>
  <PresentationFormat>Affichage à l'écran (4:3)</PresentationFormat>
  <Paragraphs>432</Paragraphs>
  <Slides>24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1_Thème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Jalmalv</dc:creator>
  <cp:lastModifiedBy>Gerard</cp:lastModifiedBy>
  <cp:revision>665</cp:revision>
  <cp:lastPrinted>2016-05-30T12:30:02Z</cp:lastPrinted>
  <dcterms:created xsi:type="dcterms:W3CDTF">1601-01-01T00:00:00Z</dcterms:created>
  <dcterms:modified xsi:type="dcterms:W3CDTF">2023-08-18T07:47:04Z</dcterms:modified>
</cp:coreProperties>
</file>