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49" r:id="rId2"/>
  </p:sldMasterIdLst>
  <p:notesMasterIdLst>
    <p:notesMasterId r:id="rId27"/>
  </p:notesMasterIdLst>
  <p:sldIdLst>
    <p:sldId id="256" r:id="rId3"/>
    <p:sldId id="257" r:id="rId4"/>
    <p:sldId id="258" r:id="rId5"/>
    <p:sldId id="291" r:id="rId6"/>
    <p:sldId id="306" r:id="rId7"/>
    <p:sldId id="259" r:id="rId8"/>
    <p:sldId id="261" r:id="rId9"/>
    <p:sldId id="284" r:id="rId10"/>
    <p:sldId id="286" r:id="rId11"/>
    <p:sldId id="275" r:id="rId12"/>
    <p:sldId id="310" r:id="rId13"/>
    <p:sldId id="305" r:id="rId14"/>
    <p:sldId id="266" r:id="rId15"/>
    <p:sldId id="267" r:id="rId16"/>
    <p:sldId id="279" r:id="rId17"/>
    <p:sldId id="300" r:id="rId18"/>
    <p:sldId id="288" r:id="rId19"/>
    <p:sldId id="292" r:id="rId20"/>
    <p:sldId id="299" r:id="rId21"/>
    <p:sldId id="280" r:id="rId22"/>
    <p:sldId id="307" r:id="rId23"/>
    <p:sldId id="308" r:id="rId24"/>
    <p:sldId id="309" r:id="rId25"/>
    <p:sldId id="272" r:id="rId26"/>
  </p:sldIdLst>
  <p:sldSz cx="9144000" cy="6858000" type="screen4x3"/>
  <p:notesSz cx="7105650" cy="102362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8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</p:showPr>
  <p:clrMru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3225"/>
        <p:guide pos="2239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AutoShape 1"/>
          <p:cNvSpPr>
            <a:spLocks noChangeArrowheads="1"/>
          </p:cNvSpPr>
          <p:nvPr/>
        </p:nvSpPr>
        <p:spPr bwMode="auto">
          <a:xfrm>
            <a:off x="1" y="1"/>
            <a:ext cx="710565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360" cap="sq">
            <a:noFill/>
            <a:miter lim="800000"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3" name="AutoShape 2"/>
          <p:cNvSpPr>
            <a:spLocks noChangeArrowheads="1"/>
          </p:cNvSpPr>
          <p:nvPr/>
        </p:nvSpPr>
        <p:spPr bwMode="auto">
          <a:xfrm>
            <a:off x="1" y="1"/>
            <a:ext cx="710565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4" name="AutoShape 3"/>
          <p:cNvSpPr>
            <a:spLocks noChangeArrowheads="1"/>
          </p:cNvSpPr>
          <p:nvPr/>
        </p:nvSpPr>
        <p:spPr bwMode="auto">
          <a:xfrm>
            <a:off x="1" y="1"/>
            <a:ext cx="710565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5" name="AutoShape 4"/>
          <p:cNvSpPr>
            <a:spLocks noChangeArrowheads="1"/>
          </p:cNvSpPr>
          <p:nvPr/>
        </p:nvSpPr>
        <p:spPr bwMode="auto">
          <a:xfrm>
            <a:off x="1" y="1"/>
            <a:ext cx="710565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6" name="AutoShape 5"/>
          <p:cNvSpPr>
            <a:spLocks noChangeArrowheads="1"/>
          </p:cNvSpPr>
          <p:nvPr/>
        </p:nvSpPr>
        <p:spPr bwMode="auto">
          <a:xfrm>
            <a:off x="1" y="1"/>
            <a:ext cx="7105650" cy="102362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7" name="Text Box 6"/>
          <p:cNvSpPr txBox="1">
            <a:spLocks noChangeArrowheads="1"/>
          </p:cNvSpPr>
          <p:nvPr/>
        </p:nvSpPr>
        <p:spPr bwMode="auto">
          <a:xfrm>
            <a:off x="0" y="0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5608" name="Text Box 7"/>
          <p:cNvSpPr txBox="1">
            <a:spLocks noChangeArrowheads="1"/>
          </p:cNvSpPr>
          <p:nvPr/>
        </p:nvSpPr>
        <p:spPr bwMode="auto">
          <a:xfrm>
            <a:off x="4027488" y="0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7657" name="Rectangle 8"/>
          <p:cNvSpPr>
            <a:spLocks noGrp="1" noChangeArrowheads="1"/>
          </p:cNvSpPr>
          <p:nvPr>
            <p:ph type="sldImg"/>
          </p:nvPr>
        </p:nvSpPr>
        <p:spPr bwMode="auto">
          <a:xfrm>
            <a:off x="995363" y="768350"/>
            <a:ext cx="5106987" cy="3829050"/>
          </a:xfrm>
          <a:prstGeom prst="rect">
            <a:avLst/>
          </a:prstGeom>
          <a:noFill/>
          <a:ln w="9360" cap="sq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" name="Rectangle 9"/>
          <p:cNvSpPr>
            <a:spLocks noGrp="1" noChangeArrowheads="1"/>
          </p:cNvSpPr>
          <p:nvPr>
            <p:ph type="body"/>
          </p:nvPr>
        </p:nvSpPr>
        <p:spPr bwMode="auto">
          <a:xfrm>
            <a:off x="947738" y="4862513"/>
            <a:ext cx="5202237" cy="4597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513" tIns="50707" rIns="97513" bIns="50707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altLang="fr-FR" noProof="0" smtClean="0"/>
          </a:p>
        </p:txBody>
      </p:sp>
      <p:sp>
        <p:nvSpPr>
          <p:cNvPr id="25611" name="Text Box 10"/>
          <p:cNvSpPr txBox="1">
            <a:spLocks noChangeArrowheads="1"/>
          </p:cNvSpPr>
          <p:nvPr/>
        </p:nvSpPr>
        <p:spPr bwMode="auto">
          <a:xfrm>
            <a:off x="0" y="9725026"/>
            <a:ext cx="3079750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9073" tIns="49536" rIns="99073" bIns="49536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/>
          </p:nvPr>
        </p:nvSpPr>
        <p:spPr bwMode="auto">
          <a:xfrm>
            <a:off x="4027489" y="9725025"/>
            <a:ext cx="3070225" cy="50323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7513" tIns="50707" rIns="97513" bIns="50707" numCol="1" anchor="b" anchorCtr="0" compatLnSpc="1">
            <a:prstTxWarp prst="textNoShape">
              <a:avLst/>
            </a:prstTxWarp>
          </a:bodyPr>
          <a:lstStyle>
            <a:lvl1pPr marL="233119" indent="-226598" algn="r" eaLnBrk="1" hangingPunct="1">
              <a:buSzPct val="45000"/>
              <a:tabLst>
                <a:tab pos="784127" algn="l"/>
                <a:tab pos="1568252" algn="l"/>
                <a:tab pos="2352378" algn="l"/>
                <a:tab pos="3136503" algn="l"/>
              </a:tabLst>
              <a:defRPr sz="1300">
                <a:solidFill>
                  <a:srgbClr val="000000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1870A5B3-2EB0-4F2A-B06E-48095588D4E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0754B9E5-7CB5-4024-91A8-827E8598172B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28675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79F11802-420F-495F-8122-E6101430A2CB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28676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71BD0157-3939-466B-9558-3073B771FED3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2867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28678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88B7078B-42D1-4C29-8C86-F71D45AC0DDD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10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7891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A88B9FB5-DD15-4DDD-86D5-F10745193867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10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7892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8514BD2A-05DD-4E56-8174-8D3EADD660D1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11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8915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107B088E-BD57-4250-A975-FD37C5E1C1D5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11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8916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E26B7966-00E5-4C20-90B3-B10FC7CE2F50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11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891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8918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DE61CCB8-947F-4491-BB5C-787592EA7C28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12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9939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41B39620-0BE8-47CE-BE8D-2DE7DE480780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12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9940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12522F34-7C1E-4845-8455-03E943440A97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12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994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9942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A28A916E-D900-400B-9B9E-6B32B00CFBC5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13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0963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354A5652-8221-4447-85E8-42760AE7F22F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13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0964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29BD9806-4167-4C73-BDB8-48317B3F6D2F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13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096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0966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C7580CDC-E5EE-4C4C-B903-57B34170DB22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14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1987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B899210D-3351-46E6-AD40-9A61600FA628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14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1988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567FB309-0E7D-44C7-9B32-34C1A9178891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14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198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1990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F8A8E494-F894-49F0-B46D-053D54E1E94F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15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3011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506EA3FD-7792-4C46-BB48-E6D9869ACAB6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15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3012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B8C83E59-95E6-47C3-AA8C-2745C4E08415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15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301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3014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0E933E89-04CA-44DA-BFF2-B845FD3B0315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17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4035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F48A53D3-8B7F-4AF5-BD24-2FCD084A6E06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17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4036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A351C8B5-F2AF-46CC-BBD0-A305ED87046C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17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403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4038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420E235C-9A65-4CCB-9125-158491CB5CD2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18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5059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A5275778-4F49-4708-97B2-443ACC62C6FA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18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5060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7DBEA8CD-2B06-49C2-A3F5-B8AEBC82CD9D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18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506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5062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4530F4F7-1AD7-4615-948C-29B231494BD2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20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6083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0B1228AD-5685-4694-9120-42F89D08774E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20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6084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D664758A-53BB-44CE-A852-B38410464B94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20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608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6086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2F18CB3F-B8C0-4E62-AE3D-C0DC777F319F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21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7107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E2AA0B62-7EC1-403C-892F-2CFF06EA578D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21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7108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0ACD78ED-9AAA-4315-AEA3-974CBB683449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21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7109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7110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DC4DE67D-B3B9-4437-815A-ACCAB25F23CF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B0948290-3EDE-4CDC-8142-6B25CBB89D36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29700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1F46493E-1ED9-4716-95DD-EED5246A2624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2970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29702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2A58EFC2-C99B-45FD-A8A7-04B1AC549A28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22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16F82D03-F786-4086-8E40-EDBE5F858370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22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8132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AD5C4D3C-9D75-4D70-AD35-F2F9D4EF331E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22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813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8134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E354660C-2C57-4AFC-94F2-8E5970434B64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23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49155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1F7AF31A-CBAB-44C0-B779-1901E18079B9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23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49156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71B59C7D-0A97-44FF-BA85-8CBDA7528480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23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4915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49158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4EF58C1F-A139-4094-82E9-85F9D9042695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24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50179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AE89721E-08E9-49F5-9615-2284CBEC41B1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24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50180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37E03E67-84D0-4348-8697-F39A317149CA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24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5018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50182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2BF72B63-D474-411D-9292-33A64D0998E1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3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0723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0386298F-2D0B-48DD-99B1-FD06DF08E6BD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3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0724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0725" name="Rectangle 3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C64B1EDA-002B-4EED-8038-E2A79999F44F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4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1747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8AE55CC9-97FF-45AE-A7C9-8C6B283039CB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4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174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1749" name="Rectangle 3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36CC4468-E888-47CE-B4D1-6267176EE842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5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2771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1F29A0FD-3FC9-413A-98D0-92B0BB7B16EF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5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2772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AEB12886-7C9A-4FCC-9466-921072904E8D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5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2773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2774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1279B512-A7FF-4BF8-8D2B-3EA8E109946F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6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3795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3E237BA6-A3B2-43D2-8A11-1A8D4C594A31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6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3796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D205E0FE-17C0-44B7-9AF0-7BC2991732CB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6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3797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3798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AD557AAB-3743-4606-A4DD-DF4EAAC78EB9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7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4819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C9D72C8C-A453-461F-8F9D-81813F4DA891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7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4820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D279AF02-89BA-4CAC-91F0-2EF777A3F517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7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4821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4822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3FF89165-9362-49D9-A5AC-44648767A3EB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8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5843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8D1FD105-A62C-402B-91B3-FBD0B6EC93DB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8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5844" name="Text Box 2"/>
          <p:cNvSpPr txBox="1">
            <a:spLocks noChangeArrowheads="1"/>
          </p:cNvSpPr>
          <p:nvPr/>
        </p:nvSpPr>
        <p:spPr bwMode="auto">
          <a:xfrm>
            <a:off x="4027488" y="9725026"/>
            <a:ext cx="3078162" cy="5111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7513" tIns="50707" rIns="97513" bIns="50707" anchor="b"/>
          <a:lstStyle/>
          <a:p>
            <a:pPr algn="r" eaLnBrk="1" hangingPunct="1">
              <a:buSzPct val="100000"/>
              <a:tabLst>
                <a:tab pos="0" algn="l"/>
                <a:tab pos="458742" algn="l"/>
                <a:tab pos="920658" algn="l"/>
                <a:tab pos="1380987" algn="l"/>
                <a:tab pos="1842904" algn="l"/>
                <a:tab pos="2304819" algn="l"/>
                <a:tab pos="2765148" algn="l"/>
                <a:tab pos="3227065" algn="l"/>
                <a:tab pos="3688981" algn="l"/>
                <a:tab pos="4149310" algn="l"/>
                <a:tab pos="4611226" algn="l"/>
                <a:tab pos="5073142" algn="l"/>
                <a:tab pos="5533471" algn="l"/>
                <a:tab pos="5995388" algn="l"/>
                <a:tab pos="6455717" algn="l"/>
                <a:tab pos="6917633" algn="l"/>
                <a:tab pos="7379550" algn="l"/>
                <a:tab pos="7839879" algn="l"/>
                <a:tab pos="8301794" algn="l"/>
                <a:tab pos="8763711" algn="l"/>
                <a:tab pos="9224040" algn="l"/>
              </a:tabLst>
            </a:pPr>
            <a:fld id="{4856D380-2889-4357-BE5F-F8C64CD48C86}" type="slidenum">
              <a:rPr lang="fr-FR" sz="1200">
                <a:solidFill>
                  <a:srgbClr val="F8F8F8"/>
                </a:solidFill>
              </a:rPr>
              <a:pPr algn="r" eaLnBrk="1" hangingPunct="1">
                <a:buSzPct val="100000"/>
                <a:tabLst>
                  <a:tab pos="0" algn="l"/>
                  <a:tab pos="458742" algn="l"/>
                  <a:tab pos="920658" algn="l"/>
                  <a:tab pos="1380987" algn="l"/>
                  <a:tab pos="1842904" algn="l"/>
                  <a:tab pos="2304819" algn="l"/>
                  <a:tab pos="2765148" algn="l"/>
                  <a:tab pos="3227065" algn="l"/>
                  <a:tab pos="3688981" algn="l"/>
                  <a:tab pos="4149310" algn="l"/>
                  <a:tab pos="4611226" algn="l"/>
                  <a:tab pos="5073142" algn="l"/>
                  <a:tab pos="5533471" algn="l"/>
                  <a:tab pos="5995388" algn="l"/>
                  <a:tab pos="6455717" algn="l"/>
                  <a:tab pos="6917633" algn="l"/>
                  <a:tab pos="7379550" algn="l"/>
                  <a:tab pos="7839879" algn="l"/>
                  <a:tab pos="8301794" algn="l"/>
                  <a:tab pos="8763711" algn="l"/>
                  <a:tab pos="9224040" algn="l"/>
                </a:tabLst>
              </a:pPr>
              <a:t>8</a:t>
            </a:fld>
            <a:endParaRPr lang="fr-FR" sz="1200" dirty="0">
              <a:solidFill>
                <a:srgbClr val="F8F8F8"/>
              </a:solidFill>
            </a:endParaRPr>
          </a:p>
        </p:txBody>
      </p:sp>
      <p:sp>
        <p:nvSpPr>
          <p:cNvPr id="35845" name="Rectangle 3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5846" name="Rectangle 4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11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round/>
            <a:headEnd/>
            <a:tailEnd/>
          </a:ln>
        </p:spPr>
        <p:txBody>
          <a:bodyPr/>
          <a:lstStyle/>
          <a:p>
            <a:pPr marL="231751" indent="-225402">
              <a:tabLst>
                <a:tab pos="782559" algn="l"/>
                <a:tab pos="1566706" algn="l"/>
                <a:tab pos="2350853" algn="l"/>
                <a:tab pos="3134999" algn="l"/>
              </a:tabLst>
            </a:pPr>
            <a:fld id="{8D6E683F-72DB-41DF-B322-5E273742B567}" type="slidenum">
              <a:rPr lang="fr-FR" smtClean="0">
                <a:ea typeface="MS PGothic" pitchFamily="34" charset="-128"/>
              </a:rPr>
              <a:pPr marL="231751" indent="-225402">
                <a:tabLst>
                  <a:tab pos="782559" algn="l"/>
                  <a:tab pos="1566706" algn="l"/>
                  <a:tab pos="2350853" algn="l"/>
                  <a:tab pos="3134999" algn="l"/>
                </a:tabLst>
              </a:pPr>
              <a:t>9</a:t>
            </a:fld>
            <a:endParaRPr lang="fr-FR" dirty="0" smtClean="0">
              <a:ea typeface="MS PGothic" pitchFamily="34" charset="-128"/>
            </a:endParaRPr>
          </a:p>
        </p:txBody>
      </p:sp>
      <p:sp>
        <p:nvSpPr>
          <p:cNvPr id="36867" name="Text Box 1"/>
          <p:cNvSpPr txBox="1">
            <a:spLocks noChangeArrowheads="1"/>
          </p:cNvSpPr>
          <p:nvPr/>
        </p:nvSpPr>
        <p:spPr bwMode="auto">
          <a:xfrm>
            <a:off x="4027489" y="9725025"/>
            <a:ext cx="3074987" cy="508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7513" tIns="50707" rIns="97513" bIns="50707" anchor="b"/>
          <a:lstStyle/>
          <a:p>
            <a:pPr marL="220641" indent="-214292" algn="r" eaLnBrk="1" hangingPunct="1">
              <a:buSzPct val="45000"/>
              <a:tabLst>
                <a:tab pos="220641" algn="l"/>
                <a:tab pos="680970" algn="l"/>
                <a:tab pos="1141299" algn="l"/>
                <a:tab pos="1603215" algn="l"/>
                <a:tab pos="2065131" algn="l"/>
                <a:tab pos="2525460" algn="l"/>
                <a:tab pos="2987376" algn="l"/>
                <a:tab pos="3449293" algn="l"/>
                <a:tab pos="3909622" algn="l"/>
                <a:tab pos="4371537" algn="l"/>
                <a:tab pos="4833454" algn="l"/>
                <a:tab pos="5293784" algn="l"/>
                <a:tab pos="5755699" algn="l"/>
                <a:tab pos="6216028" algn="l"/>
                <a:tab pos="6677944" algn="l"/>
                <a:tab pos="7139861" algn="l"/>
                <a:tab pos="7600190" algn="l"/>
                <a:tab pos="8062106" algn="l"/>
                <a:tab pos="8524022" algn="l"/>
                <a:tab pos="8984351" algn="l"/>
                <a:tab pos="9446268" algn="l"/>
              </a:tabLst>
            </a:pPr>
            <a:fld id="{6A58E68A-B71F-4367-9950-656E5AFC4D3B}" type="slidenum">
              <a:rPr lang="fr-FR" sz="1200">
                <a:solidFill>
                  <a:srgbClr val="000000"/>
                </a:solidFill>
              </a:rPr>
              <a:pPr marL="220641" indent="-214292" algn="r" eaLnBrk="1" hangingPunct="1">
                <a:buSzPct val="45000"/>
                <a:tabLst>
                  <a:tab pos="220641" algn="l"/>
                  <a:tab pos="680970" algn="l"/>
                  <a:tab pos="1141299" algn="l"/>
                  <a:tab pos="1603215" algn="l"/>
                  <a:tab pos="2065131" algn="l"/>
                  <a:tab pos="2525460" algn="l"/>
                  <a:tab pos="2987376" algn="l"/>
                  <a:tab pos="3449293" algn="l"/>
                  <a:tab pos="3909622" algn="l"/>
                  <a:tab pos="4371537" algn="l"/>
                  <a:tab pos="4833454" algn="l"/>
                  <a:tab pos="5293784" algn="l"/>
                  <a:tab pos="5755699" algn="l"/>
                  <a:tab pos="6216028" algn="l"/>
                  <a:tab pos="6677944" algn="l"/>
                  <a:tab pos="7139861" algn="l"/>
                  <a:tab pos="7600190" algn="l"/>
                  <a:tab pos="8062106" algn="l"/>
                  <a:tab pos="8524022" algn="l"/>
                  <a:tab pos="8984351" algn="l"/>
                  <a:tab pos="9446268" algn="l"/>
                </a:tabLst>
              </a:pPr>
              <a:t>9</a:t>
            </a:fld>
            <a:endParaRPr lang="fr-FR" sz="1200" dirty="0">
              <a:solidFill>
                <a:srgbClr val="000000"/>
              </a:solidFill>
            </a:endParaRPr>
          </a:p>
        </p:txBody>
      </p:sp>
      <p:sp>
        <p:nvSpPr>
          <p:cNvPr id="36868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995363" y="768350"/>
            <a:ext cx="5116512" cy="3836988"/>
          </a:xfrm>
          <a:solidFill>
            <a:srgbClr val="FFFFFF"/>
          </a:solidFill>
          <a:ln/>
        </p:spPr>
      </p:sp>
      <p:sp>
        <p:nvSpPr>
          <p:cNvPr id="36869" name="Rectangle 3"/>
          <p:cNvSpPr>
            <a:spLocks noChangeArrowheads="1"/>
          </p:cNvSpPr>
          <p:nvPr>
            <p:ph type="body" idx="1"/>
          </p:nvPr>
        </p:nvSpPr>
        <p:spPr>
          <a:xfrm>
            <a:off x="947739" y="4862514"/>
            <a:ext cx="5210175" cy="4605337"/>
          </a:xfrm>
          <a:noFill/>
        </p:spPr>
        <p:txBody>
          <a:bodyPr wrap="none"/>
          <a:lstStyle/>
          <a:p>
            <a:endParaRPr lang="fr-F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1A4F30-A375-48AD-89D9-99A1AA9053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7D604A-0368-4F52-A2CE-580F84F5CC9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4756F4-1669-479F-B3D3-EC8E4C999C1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48404-3D2A-423F-8B1D-7DFAA518FA2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1A39B8-5AE3-4EC2-93D5-D5F85C7DAC1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176E7-3AEF-48F8-8A56-E2E6A0B6047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15786-DADF-4780-AB8E-3CAE5B5AF39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ECE8CD-9D44-4DC0-8BE3-702CD078E248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1F6FB5-ED0F-4C33-8E95-E057563B40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3E88A6-85AB-4FB7-AD7E-2EF04CFB4B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E4EE95-81CA-458E-A6C3-9A17E0AE03B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5A0624-C8F0-48A2-B473-C9BD1E5FB58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202C16-E02A-42F6-A18E-0FA915AF15F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1A2DA-AE9D-444C-8AB8-1D6A1B1744B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34138" y="381000"/>
            <a:ext cx="2016125" cy="5554663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5900738" cy="5554663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15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5C161B-2D68-4309-B323-AC6CD512AF5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A8CA7D-E661-4510-9B7D-1BE74A82FD7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05238" cy="46402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3438" y="1295400"/>
            <a:ext cx="3806825" cy="4640263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1C385E-5A90-4CD8-AFB1-1D0C07C8AFD1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F77733-64E3-499C-8A73-C06140F217DD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A77F32-2274-411B-B855-87EA0328378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F5E23-B050-484E-9774-D6B3BEF9C7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BEB6A2-CFF7-47DF-9921-B3F6A55C82F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F28AA2-312B-48F2-87F5-9FA36F214F7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  <a:latin typeface="Times New Roman" panose="02020603050405020304" pitchFamily="18" charset="0"/>
                <a:ea typeface="Microsoft YaHei" panose="020B0503020204020204" pitchFamily="34" charset="-122"/>
                <a:cs typeface="+mn-cs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1029" name="Text Box 4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buSzPct val="100000"/>
              <a:defRPr>
                <a:solidFill>
                  <a:srgbClr val="FFFFFF"/>
                </a:solidFill>
                <a:ea typeface="Microsoft YaHei" pitchFamily="34" charset="-122"/>
              </a:defRPr>
            </a:lvl1pPr>
          </a:lstStyle>
          <a:p>
            <a:pPr>
              <a:defRPr/>
            </a:pPr>
            <a:fld id="{D82CC1C9-60D4-4799-A242-068B0B6FCF0B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31" name="Group 6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1044" name="Rectangle 7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045" name="Rectangle 8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1032" name="Group 9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1042" name="Rectangle 10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043" name="Rectangle 11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1033" name="Group 12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041" name="Rectangle 14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1034" name="Group 15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1038" name="Rectangle 16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039" name="Rectangle 17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1035" name="Group 18"/>
          <p:cNvGrpSpPr>
            <a:grpSpLocks/>
          </p:cNvGrpSpPr>
          <p:nvPr/>
        </p:nvGrpSpPr>
        <p:grpSpPr bwMode="auto">
          <a:xfrm>
            <a:off x="71438" y="174625"/>
            <a:ext cx="8737600" cy="152400"/>
            <a:chOff x="45" y="110"/>
            <a:chExt cx="5504" cy="96"/>
          </a:xfrm>
        </p:grpSpPr>
        <p:sp>
          <p:nvSpPr>
            <p:cNvPr id="1036" name="Rectangle 19"/>
            <p:cNvSpPr>
              <a:spLocks noChangeArrowheads="1"/>
            </p:cNvSpPr>
            <p:nvPr/>
          </p:nvSpPr>
          <p:spPr bwMode="auto">
            <a:xfrm rot="5400000" flipV="1">
              <a:off x="2848" y="-2493"/>
              <a:ext cx="33" cy="5366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037" name="Rectangle 20"/>
            <p:cNvSpPr>
              <a:spLocks noChangeArrowheads="1"/>
            </p:cNvSpPr>
            <p:nvPr/>
          </p:nvSpPr>
          <p:spPr bwMode="auto">
            <a:xfrm rot="5400000" flipV="1">
              <a:off x="2779" y="-2624"/>
              <a:ext cx="34" cy="5504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CC00"/>
            </a:gs>
            <a:gs pos="50000">
              <a:srgbClr val="FFF0B6"/>
            </a:gs>
            <a:gs pos="100000">
              <a:srgbClr val="FFCC00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"/>
          <p:cNvGrpSpPr>
            <a:grpSpLocks/>
          </p:cNvGrpSpPr>
          <p:nvPr/>
        </p:nvGrpSpPr>
        <p:grpSpPr bwMode="auto">
          <a:xfrm>
            <a:off x="177800" y="230188"/>
            <a:ext cx="195263" cy="6496050"/>
            <a:chOff x="112" y="145"/>
            <a:chExt cx="123" cy="4092"/>
          </a:xfrm>
        </p:grpSpPr>
        <p:sp>
          <p:nvSpPr>
            <p:cNvPr id="13329" name="Rectangle 2"/>
            <p:cNvSpPr>
              <a:spLocks noChangeArrowheads="1"/>
            </p:cNvSpPr>
            <p:nvPr/>
          </p:nvSpPr>
          <p:spPr bwMode="auto">
            <a:xfrm flipH="1">
              <a:off x="192" y="162"/>
              <a:ext cx="43" cy="4075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99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3330" name="Rectangle 3"/>
            <p:cNvSpPr>
              <a:spLocks noChangeArrowheads="1"/>
            </p:cNvSpPr>
            <p:nvPr/>
          </p:nvSpPr>
          <p:spPr bwMode="auto">
            <a:xfrm>
              <a:off x="112" y="145"/>
              <a:ext cx="43" cy="3936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2051" name="Group 4"/>
          <p:cNvGrpSpPr>
            <a:grpSpLocks/>
          </p:cNvGrpSpPr>
          <p:nvPr/>
        </p:nvGrpSpPr>
        <p:grpSpPr bwMode="auto">
          <a:xfrm>
            <a:off x="8793163" y="220663"/>
            <a:ext cx="188912" cy="6399212"/>
            <a:chOff x="5539" y="139"/>
            <a:chExt cx="119" cy="4031"/>
          </a:xfrm>
        </p:grpSpPr>
        <p:sp>
          <p:nvSpPr>
            <p:cNvPr id="13327" name="Rectangle 5"/>
            <p:cNvSpPr>
              <a:spLocks noChangeArrowheads="1"/>
            </p:cNvSpPr>
            <p:nvPr/>
          </p:nvSpPr>
          <p:spPr bwMode="auto">
            <a:xfrm rot="10800000" flipH="1" flipV="1">
              <a:off x="5621" y="139"/>
              <a:ext cx="38" cy="398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3328" name="Rectangle 6"/>
            <p:cNvSpPr>
              <a:spLocks noChangeArrowheads="1"/>
            </p:cNvSpPr>
            <p:nvPr/>
          </p:nvSpPr>
          <p:spPr bwMode="auto">
            <a:xfrm rot="10800000" flipV="1">
              <a:off x="5540" y="241"/>
              <a:ext cx="44" cy="3930"/>
            </a:xfrm>
            <a:prstGeom prst="rect">
              <a:avLst/>
            </a:prstGeom>
            <a:gradFill rotWithShape="0">
              <a:gsLst>
                <a:gs pos="0">
                  <a:srgbClr val="9933FF"/>
                </a:gs>
                <a:gs pos="100000">
                  <a:srgbClr val="000000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2052" name="Group 7"/>
          <p:cNvGrpSpPr>
            <a:grpSpLocks/>
          </p:cNvGrpSpPr>
          <p:nvPr/>
        </p:nvGrpSpPr>
        <p:grpSpPr bwMode="auto">
          <a:xfrm>
            <a:off x="412750" y="6477000"/>
            <a:ext cx="8678863" cy="217488"/>
            <a:chOff x="260" y="4080"/>
            <a:chExt cx="5467" cy="137"/>
          </a:xfrm>
        </p:grpSpPr>
        <p:sp>
          <p:nvSpPr>
            <p:cNvPr id="13325" name="Rectangle 8"/>
            <p:cNvSpPr>
              <a:spLocks noChangeArrowheads="1"/>
            </p:cNvSpPr>
            <p:nvPr/>
          </p:nvSpPr>
          <p:spPr bwMode="auto">
            <a:xfrm rot="5400000" flipV="1">
              <a:off x="2971" y="1369"/>
              <a:ext cx="42" cy="5467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6699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3326" name="Rectangle 9"/>
            <p:cNvSpPr>
              <a:spLocks noChangeArrowheads="1"/>
            </p:cNvSpPr>
            <p:nvPr/>
          </p:nvSpPr>
          <p:spPr bwMode="auto">
            <a:xfrm rot="5400000" flipV="1">
              <a:off x="2913" y="1522"/>
              <a:ext cx="42" cy="5350"/>
            </a:xfrm>
            <a:prstGeom prst="rect">
              <a:avLst/>
            </a:prstGeom>
            <a:gradFill rotWithShape="0">
              <a:gsLst>
                <a:gs pos="0">
                  <a:srgbClr val="000000"/>
                </a:gs>
                <a:gs pos="100000">
                  <a:srgbClr val="00FFFF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grpSp>
        <p:nvGrpSpPr>
          <p:cNvPr id="2053" name="Group 10"/>
          <p:cNvGrpSpPr>
            <a:grpSpLocks/>
          </p:cNvGrpSpPr>
          <p:nvPr/>
        </p:nvGrpSpPr>
        <p:grpSpPr bwMode="auto">
          <a:xfrm>
            <a:off x="76200" y="174625"/>
            <a:ext cx="8737600" cy="152400"/>
            <a:chOff x="48" y="110"/>
            <a:chExt cx="5504" cy="96"/>
          </a:xfrm>
        </p:grpSpPr>
        <p:sp>
          <p:nvSpPr>
            <p:cNvPr id="13323" name="Rectangle 11"/>
            <p:cNvSpPr>
              <a:spLocks noChangeArrowheads="1"/>
            </p:cNvSpPr>
            <p:nvPr/>
          </p:nvSpPr>
          <p:spPr bwMode="auto">
            <a:xfrm rot="5400000" flipV="1">
              <a:off x="2853" y="-2488"/>
              <a:ext cx="30" cy="5365"/>
            </a:xfrm>
            <a:prstGeom prst="rect">
              <a:avLst/>
            </a:prstGeom>
            <a:gradFill rotWithShape="0">
              <a:gsLst>
                <a:gs pos="0">
                  <a:srgbClr val="00FF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  <p:sp>
          <p:nvSpPr>
            <p:cNvPr id="13324" name="Rectangle 12"/>
            <p:cNvSpPr>
              <a:spLocks noChangeArrowheads="1"/>
            </p:cNvSpPr>
            <p:nvPr/>
          </p:nvSpPr>
          <p:spPr bwMode="auto">
            <a:xfrm rot="5400000" flipV="1">
              <a:off x="2783" y="-2621"/>
              <a:ext cx="32" cy="5503"/>
            </a:xfrm>
            <a:prstGeom prst="rect">
              <a:avLst/>
            </a:prstGeom>
            <a:gradFill rotWithShape="0">
              <a:gsLst>
                <a:gs pos="0">
                  <a:srgbClr val="6699FF"/>
                </a:gs>
                <a:gs pos="100000">
                  <a:srgbClr val="000000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 wrap="none" anchor="ctr"/>
            <a:lstStyle/>
            <a:p>
              <a:pPr>
                <a:buClr>
                  <a:srgbClr val="000000"/>
                </a:buClr>
                <a:buSzPct val="100000"/>
                <a:buFont typeface="Times New Roman" pitchFamily="18" charset="0"/>
                <a:buNone/>
                <a:defRPr/>
              </a:pPr>
              <a:endParaRPr lang="fr-FR"/>
            </a:p>
          </p:txBody>
        </p:sp>
      </p:grpSp>
      <p:sp>
        <p:nvSpPr>
          <p:cNvPr id="2054" name="Rectangle 13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7993063" cy="83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texte-titre</a:t>
            </a:r>
          </a:p>
        </p:txBody>
      </p:sp>
      <p:sp>
        <p:nvSpPr>
          <p:cNvPr id="2055" name="Rectangle 1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64463" cy="46402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Cliquez pour éditer le format du plan de texte</a:t>
            </a:r>
          </a:p>
          <a:p>
            <a:pPr lvl="1"/>
            <a:r>
              <a:rPr lang="en-GB" smtClean="0"/>
              <a:t>Second niveau de plan</a:t>
            </a:r>
          </a:p>
          <a:p>
            <a:pPr lvl="2"/>
            <a:r>
              <a:rPr lang="en-GB" smtClean="0"/>
              <a:t>Troisième niveau de plan</a:t>
            </a:r>
          </a:p>
          <a:p>
            <a:pPr lvl="3"/>
            <a:r>
              <a:rPr lang="en-GB" smtClean="0"/>
              <a:t>Quatrième niveau de plan</a:t>
            </a:r>
          </a:p>
          <a:p>
            <a:pPr lvl="4"/>
            <a:r>
              <a:rPr lang="en-GB" smtClean="0"/>
              <a:t>Cinquième niveau de plan</a:t>
            </a:r>
          </a:p>
          <a:p>
            <a:pPr lvl="4"/>
            <a:r>
              <a:rPr lang="en-GB" smtClean="0"/>
              <a:t>Sixième niveau de plan</a:t>
            </a:r>
          </a:p>
          <a:p>
            <a:pPr lvl="4"/>
            <a:r>
              <a:rPr lang="en-GB" smtClean="0"/>
              <a:t>Septième niveau de plan</a:t>
            </a:r>
          </a:p>
          <a:p>
            <a:pPr lvl="4"/>
            <a:r>
              <a:rPr lang="en-GB" smtClean="0"/>
              <a:t>Huitième niveau de plan</a:t>
            </a:r>
          </a:p>
          <a:p>
            <a:pPr lvl="4"/>
            <a:r>
              <a:rPr lang="en-GB" smtClean="0"/>
              <a:t>Neuvième niveau de plan</a:t>
            </a:r>
          </a:p>
        </p:txBody>
      </p:sp>
      <p:sp>
        <p:nvSpPr>
          <p:cNvPr id="2063" name="Rectangle 15"/>
          <p:cNvSpPr>
            <a:spLocks noGrp="1" noChangeArrowheads="1"/>
          </p:cNvSpPr>
          <p:nvPr>
            <p:ph type="dt"/>
          </p:nvPr>
        </p:nvSpPr>
        <p:spPr bwMode="auto">
          <a:xfrm>
            <a:off x="381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eaLnBrk="1" hangingPunct="1">
              <a:buClrTx/>
              <a:buSzPct val="100000"/>
              <a:buFontTx/>
              <a:buNone/>
              <a:tabLst>
                <a:tab pos="723900" algn="l"/>
                <a:tab pos="1447800" algn="l"/>
              </a:tabLst>
              <a:defRPr sz="1400">
                <a:solidFill>
                  <a:srgbClr val="808080"/>
                </a:solidFill>
                <a:latin typeface="+mn-lt"/>
                <a:ea typeface="Microsoft YaHei" panose="020B0503020204020204" pitchFamily="34" charset="-122"/>
                <a:cs typeface="Arial Unicode MS" panose="020B0604020202020204" pitchFamily="34" charset="-128"/>
              </a:defRPr>
            </a:lvl1pPr>
          </a:lstStyle>
          <a:p>
            <a:pPr>
              <a:defRPr/>
            </a:pPr>
            <a:r>
              <a:rPr lang="fr-FR" altLang="fr-FR"/>
              <a:t>16/09/14</a:t>
            </a:r>
          </a:p>
        </p:txBody>
      </p:sp>
      <p:sp>
        <p:nvSpPr>
          <p:cNvPr id="13321" name="Text Box 16"/>
          <p:cNvSpPr txBox="1">
            <a:spLocks noChangeArrowheads="1"/>
          </p:cNvSpPr>
          <p:nvPr/>
        </p:nvSpPr>
        <p:spPr bwMode="auto">
          <a:xfrm>
            <a:off x="3124200" y="6015038"/>
            <a:ext cx="28956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/>
          </a:p>
        </p:txBody>
      </p:sp>
      <p:sp>
        <p:nvSpPr>
          <p:cNvPr id="2065" name="Rectangle 17"/>
          <p:cNvSpPr>
            <a:spLocks noGrp="1" noChangeArrowheads="1"/>
          </p:cNvSpPr>
          <p:nvPr>
            <p:ph type="sldNum"/>
          </p:nvPr>
        </p:nvSpPr>
        <p:spPr bwMode="auto">
          <a:xfrm>
            <a:off x="6858000" y="6015038"/>
            <a:ext cx="1897063" cy="449262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sz="1400">
                <a:solidFill>
                  <a:srgbClr val="808080"/>
                </a:solidFill>
                <a:latin typeface="Tahoma" pitchFamily="34" charset="0"/>
                <a:ea typeface="Microsoft YaHei" pitchFamily="34" charset="-122"/>
              </a:defRPr>
            </a:lvl1pPr>
          </a:lstStyle>
          <a:p>
            <a:pPr>
              <a:defRPr/>
            </a:pPr>
            <a:fld id="{95F507FC-5357-4364-BE74-AF5D28CBEFD5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/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 kern="1200">
          <a:solidFill>
            <a:srgbClr val="FFFFFF"/>
          </a:solidFill>
          <a:latin typeface="+mj-lt"/>
          <a:ea typeface="MS PGothic" pitchFamily="34" charset="-128"/>
          <a:cs typeface="Microsoft YaHei" charset="0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600">
          <a:solidFill>
            <a:srgbClr val="FFFFFF"/>
          </a:solidFill>
          <a:latin typeface="Tahoma" panose="020B0604030504040204" pitchFamily="34" charset="0"/>
          <a:ea typeface="MS PGothic" pitchFamily="34" charset="-128"/>
          <a:cs typeface="Microsoft YaHei" charset="0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FFFFFF"/>
          </a:solidFill>
          <a:latin typeface="Tahoma" panose="020B0604030504040204" pitchFamily="34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 kern="1200">
          <a:solidFill>
            <a:srgbClr val="F8F8F8"/>
          </a:solidFill>
          <a:latin typeface="+mn-lt"/>
          <a:ea typeface="MS PGothic" pitchFamily="34" charset="-128"/>
          <a:cs typeface="Microsoft YaHei" charset="0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 kern="1200">
          <a:solidFill>
            <a:srgbClr val="F8F8F8"/>
          </a:solidFill>
          <a:latin typeface="+mn-lt"/>
          <a:ea typeface="+mn-ea"/>
          <a:cs typeface="Microsoft YaHei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 kern="1200">
          <a:solidFill>
            <a:srgbClr val="F8F8F8"/>
          </a:solidFill>
          <a:latin typeface="+mn-lt"/>
          <a:ea typeface="+mn-ea"/>
          <a:cs typeface="Microsoft YaHei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 kern="1200">
          <a:solidFill>
            <a:srgbClr val="F8F8F8"/>
          </a:solidFill>
          <a:latin typeface="+mn-lt"/>
          <a:ea typeface="+mn-ea"/>
          <a:cs typeface="Microsoft YaHe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808080"/>
                </a:solidFill>
                <a:latin typeface="Tahoma" pitchFamily="34" charset="0"/>
              </a:rPr>
              <a:t>Mai 2021</a:t>
            </a:r>
            <a:endParaRPr lang="fr-FR" sz="1400" dirty="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6804025" y="60213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B570569-497B-4087-A40A-C69671173DAC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</a:t>
            </a: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à la mort accompagner la vie</a:t>
            </a:r>
            <a:b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</a:t>
            </a: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utilité publique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547813" y="2924175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>
                <a:solidFill>
                  <a:srgbClr val="00664D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664D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>
                <a:solidFill>
                  <a:srgbClr val="00664D"/>
                </a:solidFill>
                <a:latin typeface="Arial" charset="0"/>
                <a:cs typeface="Arial" charset="0"/>
              </a:rPr>
              <a:t>http://</a:t>
            </a:r>
            <a:r>
              <a:rPr lang="fr-FR" b="1">
                <a:solidFill>
                  <a:srgbClr val="00664D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3078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3079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284538"/>
            <a:ext cx="1385888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Text Box 1"/>
          <p:cNvSpPr txBox="1">
            <a:spLocks noChangeArrowheads="1"/>
          </p:cNvSpPr>
          <p:nvPr/>
        </p:nvSpPr>
        <p:spPr bwMode="auto">
          <a:xfrm>
            <a:off x="250825" y="381000"/>
            <a:ext cx="8713788" cy="83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A quoi s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’</a:t>
            </a: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engage-t-il?</a:t>
            </a:r>
          </a:p>
        </p:txBody>
      </p:sp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323850" y="908050"/>
            <a:ext cx="8640763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Il s</a:t>
            </a:r>
            <a:r>
              <a:rPr lang="fr-FR" altLang="fr-FR" sz="2200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engage:</a:t>
            </a:r>
          </a:p>
          <a:p>
            <a:pPr marL="334963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200" b="1" u="sng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 consacrer un après midi, une soirée par semaine, quelques heures le week-end </a:t>
            </a:r>
            <a:r>
              <a:rPr 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(à la demande spécifique du service) 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pour les accompagnements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 assister à un groupe de soutien 1 fois/mois avec une psychologue</a:t>
            </a:r>
          </a:p>
          <a:p>
            <a:pPr marL="749300" lvl="1" indent="-342900" eaLnBrk="1" hangingPunct="1">
              <a:lnSpc>
                <a:spcPct val="150000"/>
              </a:lnSpc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 respecter la Charte du Bénévolat</a:t>
            </a:r>
          </a:p>
          <a:p>
            <a:pPr marL="749300" lvl="1" indent="-342900" eaLnBrk="1" hangingPunct="1">
              <a:lnSpc>
                <a:spcPct val="150000"/>
              </a:lnSpc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749300" lvl="1" indent="-342900" eaLnBrk="1" hangingPunct="1"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 représenter l</a:t>
            </a: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association </a:t>
            </a: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749300" lvl="1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 agir au sein d</a:t>
            </a: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une équipe:</a:t>
            </a:r>
          </a:p>
          <a:p>
            <a:pPr marL="914400" lvl="2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Référent, Parrain / Marraine, Coordinatrice</a:t>
            </a:r>
          </a:p>
          <a:p>
            <a:pPr marL="334963" indent="-334963" eaLnBrk="1" hangingPunct="1">
              <a:lnSpc>
                <a:spcPct val="90000"/>
              </a:lnSpc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>
              <a:spcBef>
                <a:spcPts val="5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12292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A025A7F-153D-41CD-BC30-5467D7110781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10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5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19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9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945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945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945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945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658EA9E-51F8-4D05-918A-9CB1389B2DB5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11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710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</a:rPr>
              <a:t>Soutien aux personnes vivant un deuil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1268413"/>
            <a:ext cx="8208963" cy="51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u="sng">
                <a:solidFill>
                  <a:srgbClr val="000090"/>
                </a:solidFill>
                <a:latin typeface="Arial" charset="0"/>
                <a:cs typeface="Arial" charset="0"/>
              </a:rPr>
              <a:t>Adultes</a:t>
            </a:r>
            <a:r>
              <a:rPr lang="fr-FR" sz="2200">
                <a:solidFill>
                  <a:srgbClr val="00664D"/>
                </a:solidFill>
                <a:latin typeface="Arial" charset="0"/>
                <a:cs typeface="Arial" charset="0"/>
              </a:rPr>
              <a:t>: entretiens individuels et groupes de parole</a:t>
            </a:r>
            <a:endParaRPr 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1 ou 2 entretiens individuels </a:t>
            </a:r>
          </a:p>
          <a:p>
            <a:pPr marL="1082675" lvl="3" indent="-342900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1 groupe de parole 1 fois par mois pendant 7 mois</a:t>
            </a:r>
            <a:endParaRPr lang="fr-FR" sz="18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18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indent="-334963" eaLnBrk="1" hangingPunct="1">
              <a:lnSpc>
                <a:spcPct val="90000"/>
              </a:lnSpc>
              <a:spcBef>
                <a:spcPts val="700"/>
              </a:spcBef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u="sng">
                <a:solidFill>
                  <a:srgbClr val="000090"/>
                </a:solidFill>
                <a:latin typeface="Arial" charset="0"/>
                <a:cs typeface="Arial" charset="0"/>
              </a:rPr>
              <a:t>Enfants et adolescents</a:t>
            </a:r>
            <a:r>
              <a:rPr lang="fr-FR" sz="2200" b="1">
                <a:solidFill>
                  <a:srgbClr val="00664D"/>
                </a:solidFill>
                <a:latin typeface="Arial" charset="0"/>
                <a:cs typeface="Arial" charset="0"/>
              </a:rPr>
              <a:t>: </a:t>
            </a:r>
            <a:r>
              <a:rPr lang="fr-FR" sz="2200">
                <a:solidFill>
                  <a:srgbClr val="00664D"/>
                </a:solidFill>
                <a:latin typeface="Arial" charset="0"/>
                <a:cs typeface="Arial" charset="0"/>
              </a:rPr>
              <a:t>ateliers deuil enfants ados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« Comment vivre avec le deuil? »  </a:t>
            </a:r>
            <a:endParaRPr lang="fr-FR" sz="80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Groupes de 4 à 10 jeunes 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7 ateliers</a:t>
            </a:r>
          </a:p>
          <a:p>
            <a:pPr marL="1258888" lvl="2" indent="-45720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buFont typeface="Wingdings" pitchFamily="2" charset="2"/>
              <a:buChar char="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000">
                <a:solidFill>
                  <a:schemeClr val="tx1"/>
                </a:solidFill>
                <a:latin typeface="Arial" charset="0"/>
                <a:cs typeface="Arial" charset="0"/>
              </a:rPr>
              <a:t>1 samedi après-midi par mois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1800" i="1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1800" i="1">
                <a:solidFill>
                  <a:srgbClr val="000000"/>
                </a:solidFill>
                <a:latin typeface="Arial" charset="0"/>
                <a:cs typeface="Arial" charset="0"/>
              </a:rPr>
              <a:t>Ces ateliers enfants / ados et adultes sont co-animés par des bénévoles (ayant une bonne expérience de l</a:t>
            </a:r>
            <a:r>
              <a:rPr lang="fr-FR" altLang="fr-FR" sz="1800" i="1">
                <a:solidFill>
                  <a:srgbClr val="000000"/>
                </a:solidFill>
                <a:latin typeface="Arial" charset="0"/>
                <a:cs typeface="Arial" charset="0"/>
              </a:rPr>
              <a:t>’</a:t>
            </a:r>
            <a:r>
              <a:rPr lang="fr-FR" sz="1800" i="1">
                <a:solidFill>
                  <a:srgbClr val="000000"/>
                </a:solidFill>
                <a:latin typeface="Arial" charset="0"/>
                <a:cs typeface="Arial" charset="0"/>
              </a:rPr>
              <a:t>accompagnement et formés  spécifiquement au deuil)  et par une psychologue</a:t>
            </a:r>
          </a:p>
          <a:p>
            <a:pPr marL="401638" lvl="1" indent="0" eaLnBrk="1" hangingPunct="1">
              <a:lnSpc>
                <a:spcPct val="90000"/>
              </a:lnSpc>
              <a:spcBef>
                <a:spcPts val="700"/>
              </a:spcBef>
              <a:buClr>
                <a:srgbClr val="00664D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1800" i="1" u="sng">
                <a:solidFill>
                  <a:srgbClr val="000000"/>
                </a:solidFill>
                <a:latin typeface="Arial" charset="0"/>
                <a:cs typeface="Arial" charset="0"/>
              </a:rPr>
              <a:t>A noter</a:t>
            </a:r>
            <a:r>
              <a:rPr lang="fr-FR" sz="1800" i="1">
                <a:solidFill>
                  <a:srgbClr val="000000"/>
                </a:solidFill>
                <a:latin typeface="Arial" charset="0"/>
                <a:cs typeface="Arial" charset="0"/>
              </a:rPr>
              <a:t>: une supervision mensuelle par une autre psychologue pour le deuil enfants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81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81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"/>
          <p:cNvSpPr txBox="1">
            <a:spLocks noChangeArrowheads="1"/>
          </p:cNvSpPr>
          <p:nvPr/>
        </p:nvSpPr>
        <p:spPr bwMode="auto">
          <a:xfrm>
            <a:off x="381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808080"/>
                </a:solidFill>
                <a:latin typeface="Tahoma" pitchFamily="34" charset="0"/>
              </a:rPr>
              <a:t>Mai 2021</a:t>
            </a:r>
            <a:endParaRPr lang="fr-FR" sz="1400" dirty="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6804025" y="60213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13D5AEF-346A-4409-B0CD-D8E713E9C908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12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14340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</a:t>
            </a: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à la mort accompagner la vie</a:t>
            </a:r>
            <a:b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</a:t>
            </a: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utilité publique</a:t>
            </a:r>
          </a:p>
        </p:txBody>
      </p:sp>
      <p:sp>
        <p:nvSpPr>
          <p:cNvPr id="26629" name="Text Box 4"/>
          <p:cNvSpPr txBox="1">
            <a:spLocks noChangeArrowheads="1"/>
          </p:cNvSpPr>
          <p:nvPr/>
        </p:nvSpPr>
        <p:spPr bwMode="auto">
          <a:xfrm>
            <a:off x="1547813" y="2924175"/>
            <a:ext cx="6172200" cy="251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>
                <a:solidFill>
                  <a:srgbClr val="00664D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664D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664D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b="1">
              <a:solidFill>
                <a:srgbClr val="00664D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>
                <a:solidFill>
                  <a:srgbClr val="00664D"/>
                </a:solidFill>
                <a:latin typeface="Arial" charset="0"/>
                <a:cs typeface="Arial" charset="0"/>
              </a:rPr>
              <a:t>http://</a:t>
            </a:r>
            <a:r>
              <a:rPr lang="fr-FR" b="1">
                <a:solidFill>
                  <a:srgbClr val="00664D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1434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434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284538"/>
            <a:ext cx="1385888" cy="15843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6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662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66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662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2618838E-8C56-4CD3-8A2C-E8F8120E6846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13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9155" name="Text Box 2"/>
          <p:cNvSpPr txBox="1">
            <a:spLocks noChangeArrowheads="1"/>
          </p:cNvSpPr>
          <p:nvPr/>
        </p:nvSpPr>
        <p:spPr bwMode="auto">
          <a:xfrm>
            <a:off x="684213" y="404813"/>
            <a:ext cx="7772400" cy="762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La formation du bénévole</a:t>
            </a:r>
          </a:p>
        </p:txBody>
      </p:sp>
      <p:sp>
        <p:nvSpPr>
          <p:cNvPr id="49156" name="Rectangle 3"/>
          <p:cNvSpPr>
            <a:spLocks noChangeArrowheads="1"/>
          </p:cNvSpPr>
          <p:nvPr/>
        </p:nvSpPr>
        <p:spPr bwMode="auto">
          <a:xfrm>
            <a:off x="250825" y="1341438"/>
            <a:ext cx="8642350" cy="4824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FF0000"/>
                </a:solidFill>
                <a:latin typeface="Tahoma" pitchFamily="34" charset="0"/>
              </a:rPr>
              <a:t>Une </a:t>
            </a:r>
            <a:r>
              <a:rPr lang="fr-FR" sz="2200" i="1">
                <a:solidFill>
                  <a:srgbClr val="FF0000"/>
                </a:solidFill>
                <a:latin typeface="Tahoma" pitchFamily="34" charset="0"/>
              </a:rPr>
              <a:t>Formation Initiale aux accompagnements</a:t>
            </a:r>
            <a:r>
              <a:rPr lang="fr-FR" sz="2200">
                <a:solidFill>
                  <a:srgbClr val="FF0000"/>
                </a:solidFill>
                <a:latin typeface="Tahoma" pitchFamily="34" charset="0"/>
              </a:rPr>
              <a:t> </a:t>
            </a: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 i="1">
                <a:solidFill>
                  <a:srgbClr val="FF0000"/>
                </a:solidFill>
                <a:latin typeface="Tahoma" pitchFamily="34" charset="0"/>
              </a:rPr>
              <a:t>	</a:t>
            </a:r>
            <a:endParaRPr lang="fr-FR" sz="800" i="1">
              <a:solidFill>
                <a:schemeClr val="tx1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00664D"/>
                </a:solidFill>
                <a:latin typeface="Tahoma" pitchFamily="34" charset="0"/>
              </a:rPr>
              <a:t>Payante avec engagement </a:t>
            </a:r>
            <a:r>
              <a:rPr lang="fr-FR" sz="2200">
                <a:solidFill>
                  <a:srgbClr val="000000"/>
                </a:solidFill>
                <a:latin typeface="Tahoma" pitchFamily="34" charset="0"/>
              </a:rPr>
              <a:t>aux différents modules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200">
              <a:solidFill>
                <a:srgbClr val="000000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00664D"/>
                </a:solidFill>
                <a:latin typeface="Tahoma" pitchFamily="34" charset="0"/>
              </a:rPr>
              <a:t>D</a:t>
            </a:r>
            <a:r>
              <a:rPr lang="fr-FR" altLang="fr-FR" sz="2200">
                <a:solidFill>
                  <a:srgbClr val="00664D"/>
                </a:solidFill>
                <a:latin typeface="Tahoma" pitchFamily="34" charset="0"/>
              </a:rPr>
              <a:t>’</a:t>
            </a:r>
            <a:r>
              <a:rPr lang="fr-FR" sz="2200">
                <a:solidFill>
                  <a:srgbClr val="00664D"/>
                </a:solidFill>
                <a:latin typeface="Tahoma" pitchFamily="34" charset="0"/>
              </a:rPr>
              <a:t>une durée de 6 mois </a:t>
            </a:r>
            <a:r>
              <a:rPr lang="fr-FR" sz="2200">
                <a:solidFill>
                  <a:srgbClr val="000000"/>
                </a:solidFill>
                <a:latin typeface="Tahoma" pitchFamily="34" charset="0"/>
              </a:rPr>
              <a:t>pour sa partie théorique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000000"/>
                </a:solidFill>
                <a:latin typeface="Tahoma" pitchFamily="34" charset="0"/>
              </a:rPr>
              <a:t>	</a:t>
            </a:r>
            <a:r>
              <a:rPr lang="fr-FR" sz="2200" i="1">
                <a:solidFill>
                  <a:srgbClr val="000090"/>
                </a:solidFill>
                <a:latin typeface="Tahoma" pitchFamily="34" charset="0"/>
              </a:rPr>
              <a:t>(De Décembre à Juin) 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1800" i="1">
              <a:solidFill>
                <a:srgbClr val="000090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chemeClr val="tx1"/>
                </a:solidFill>
                <a:latin typeface="Tahoma" pitchFamily="34" charset="0"/>
              </a:rPr>
              <a:t>Assurée par des </a:t>
            </a:r>
            <a:r>
              <a:rPr lang="fr-FR" sz="2200">
                <a:solidFill>
                  <a:srgbClr val="00664D"/>
                </a:solidFill>
                <a:latin typeface="Tahoma" pitchFamily="34" charset="0"/>
              </a:rPr>
              <a:t>professionnels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200">
              <a:solidFill>
                <a:srgbClr val="00664D"/>
              </a:solidFill>
              <a:latin typeface="Tahoma" pitchFamily="34" charset="0"/>
            </a:endParaRP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000000"/>
                </a:solidFill>
                <a:latin typeface="Tahoma" pitchFamily="34" charset="0"/>
              </a:rPr>
              <a:t>Et des </a:t>
            </a:r>
            <a:r>
              <a:rPr lang="fr-FR" sz="2200">
                <a:solidFill>
                  <a:srgbClr val="00664D"/>
                </a:solidFill>
                <a:latin typeface="Tahoma" pitchFamily="34" charset="0"/>
              </a:rPr>
              <a:t>bénévoles</a:t>
            </a:r>
          </a:p>
          <a:p>
            <a:pPr marL="950913" lvl="1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80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200">
                <a:solidFill>
                  <a:srgbClr val="FF0000"/>
                </a:solidFill>
                <a:latin typeface="Tahoma" pitchFamily="34" charset="0"/>
              </a:rPr>
              <a:t>Une Formation Continue</a:t>
            </a: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800">
              <a:solidFill>
                <a:srgbClr val="008000"/>
              </a:solidFill>
              <a:latin typeface="Tahoma" pitchFamily="34" charset="0"/>
            </a:endParaRPr>
          </a:p>
          <a:p>
            <a:pPr marL="550863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800">
              <a:solidFill>
                <a:srgbClr val="008000"/>
              </a:solidFill>
              <a:latin typeface="Tahoma" pitchFamily="34" charset="0"/>
            </a:endParaRPr>
          </a:p>
        </p:txBody>
      </p:sp>
      <p:sp>
        <p:nvSpPr>
          <p:cNvPr id="15365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491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491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491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491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91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900" decel="100000" fill="hold"/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915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A0E9678-DB86-4C86-A6DA-F37F25F61288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14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120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569325" cy="768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Quelques étapes avant de commencer la formation initiale aux accompagnements</a:t>
            </a:r>
            <a:r>
              <a:rPr lang="is-IS" sz="3200">
                <a:solidFill>
                  <a:srgbClr val="FF0000"/>
                </a:solidFill>
                <a:latin typeface="Arial" charset="0"/>
                <a:cs typeface="Arial" charset="0"/>
              </a:rPr>
              <a:t>…</a:t>
            </a:r>
            <a:endParaRPr 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323850" y="1101725"/>
            <a:ext cx="8569325" cy="537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eaLnBrk="1" hangingPunct="1">
              <a:lnSpc>
                <a:spcPct val="150000"/>
              </a:lnSpc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réunion d</a:t>
            </a:r>
            <a:r>
              <a:rPr lang="fr-FR" alt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’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information</a:t>
            </a:r>
            <a:endParaRPr lang="fr-FR" sz="80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atelier de sensibilisation</a:t>
            </a:r>
            <a:endParaRPr 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Une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lettre de motivation</a:t>
            </a:r>
            <a:endParaRPr lang="fr-FR" sz="800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</a:t>
            </a: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 avec deux personnes des commissions Coordination-Formation</a:t>
            </a: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rgbClr val="00000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cs typeface="Arial" charset="0"/>
              </a:rPr>
              <a:t>Un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Arial" charset="0"/>
              </a:rPr>
              <a:t>Entretien avec une psychologue</a:t>
            </a: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marL="334963" lvl="1" indent="-334963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i="1">
                <a:solidFill>
                  <a:srgbClr val="FF0000"/>
                </a:solidFill>
                <a:latin typeface="Arial" charset="0"/>
                <a:cs typeface="Arial" charset="0"/>
              </a:rPr>
              <a:t>L</a:t>
            </a:r>
            <a:r>
              <a:rPr lang="fr-FR" altLang="fr-FR" sz="2200" i="1">
                <a:solidFill>
                  <a:srgbClr val="FF0000"/>
                </a:solidFill>
                <a:latin typeface="Arial" charset="0"/>
                <a:cs typeface="Arial" charset="0"/>
              </a:rPr>
              <a:t>’</a:t>
            </a:r>
            <a:r>
              <a:rPr lang="fr-FR" sz="2200" i="1">
                <a:solidFill>
                  <a:srgbClr val="FF0000"/>
                </a:solidFill>
                <a:latin typeface="Arial" charset="0"/>
                <a:cs typeface="Arial" charset="0"/>
              </a:rPr>
              <a:t>inscription à la formation est validée collégialement</a:t>
            </a:r>
            <a:r>
              <a:rPr 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Bef>
                <a:spcPts val="6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9A8CF38-C0E1-4445-8BCF-CB351BEA9D94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15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3251" name="Text Box 2"/>
          <p:cNvSpPr txBox="1">
            <a:spLocks noChangeArrowheads="1"/>
          </p:cNvSpPr>
          <p:nvPr/>
        </p:nvSpPr>
        <p:spPr bwMode="auto">
          <a:xfrm>
            <a:off x="250825" y="333375"/>
            <a:ext cx="8713788" cy="7921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aux accompagnements</a:t>
            </a:r>
          </a:p>
          <a:p>
            <a:pPr marL="0" lvl="1" indent="0"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Partie théorique 1/3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320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628775"/>
            <a:ext cx="8280400" cy="4824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800" b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b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De </a:t>
            </a:r>
            <a:r>
              <a:rPr lang="fr-FR" b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Décembre à Juin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écoute active centrée sur la personne » </a:t>
            </a: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: 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4 matinées (le samedi) avec une psychologue formée à l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écoute active</a:t>
            </a:r>
          </a:p>
          <a:p>
            <a:pPr marL="0" lvl="1" indent="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Formation « accompagner la vie jusqu</a:t>
            </a: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à la mort » </a:t>
            </a:r>
            <a:r>
              <a:rPr lang="fr-FR" sz="22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 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3 samedis avec une </a:t>
            </a:r>
            <a:r>
              <a:rPr lang="fr-FR" sz="1800" i="1">
                <a:solidFill>
                  <a:srgbClr val="000090"/>
                </a:solidFill>
                <a:latin typeface="Tahoma" pitchFamily="34" charset="0"/>
              </a:rPr>
              <a:t>formatrice en relation d</a:t>
            </a:r>
            <a:r>
              <a:rPr lang="fr-FR" altLang="fr-FR" sz="1800" i="1">
                <a:solidFill>
                  <a:srgbClr val="000090"/>
                </a:solidFill>
                <a:latin typeface="Tahoma" pitchFamily="34" charset="0"/>
              </a:rPr>
              <a:t>’</a:t>
            </a:r>
            <a:r>
              <a:rPr lang="fr-FR" sz="1800" i="1">
                <a:solidFill>
                  <a:srgbClr val="000090"/>
                </a:solidFill>
                <a:latin typeface="Tahoma" pitchFamily="34" charset="0"/>
              </a:rPr>
              <a:t>aide, d</a:t>
            </a:r>
            <a:r>
              <a:rPr lang="fr-FR" altLang="fr-FR" sz="1800" i="1">
                <a:solidFill>
                  <a:srgbClr val="000090"/>
                </a:solidFill>
                <a:latin typeface="Tahoma" pitchFamily="34" charset="0"/>
              </a:rPr>
              <a:t>’</a:t>
            </a:r>
            <a:r>
              <a:rPr lang="fr-FR" sz="1800" i="1">
                <a:solidFill>
                  <a:srgbClr val="000090"/>
                </a:solidFill>
                <a:latin typeface="Tahoma" pitchFamily="34" charset="0"/>
              </a:rPr>
              <a:t>accompagnement de fin 	de vie et de deuil</a:t>
            </a: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sz="800" b="1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Groupes de parole 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(avec une psychologue):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1 matinée et 3 soirées de 2h 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sz="22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	</a:t>
            </a:r>
            <a:endParaRPr lang="fr-FR" sz="8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/>
              <a:t>16/09/14</a:t>
            </a:r>
          </a:p>
        </p:txBody>
      </p:sp>
      <p:sp>
        <p:nvSpPr>
          <p:cNvPr id="55299" name="Rectangle 3"/>
          <p:cNvSpPr>
            <a:spLocks noChangeArrowheads="1"/>
          </p:cNvSpPr>
          <p:nvPr/>
        </p:nvSpPr>
        <p:spPr bwMode="auto">
          <a:xfrm>
            <a:off x="2451100" y="476250"/>
            <a:ext cx="3902075" cy="858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lnSpc>
                <a:spcPts val="3000"/>
              </a:lnSpc>
              <a:buSzPct val="100000"/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</a:t>
            </a:r>
          </a:p>
          <a:p>
            <a:pPr algn="ctr" eaLnBrk="1" hangingPunct="1">
              <a:lnSpc>
                <a:spcPts val="3000"/>
              </a:lnSpc>
              <a:buSzPct val="100000"/>
            </a:pPr>
            <a:r>
              <a:rPr lang="fr-FR">
                <a:solidFill>
                  <a:srgbClr val="FF0000"/>
                </a:solidFill>
                <a:latin typeface="Arial" charset="0"/>
                <a:cs typeface="Arial" charset="0"/>
              </a:rPr>
              <a:t>2/3</a:t>
            </a:r>
            <a:endParaRPr lang="fr-FR" sz="280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  <p:sp>
        <p:nvSpPr>
          <p:cNvPr id="69636" name="Rectangle 4"/>
          <p:cNvSpPr>
            <a:spLocks noChangeArrowheads="1"/>
          </p:cNvSpPr>
          <p:nvPr/>
        </p:nvSpPr>
        <p:spPr bwMode="auto">
          <a:xfrm>
            <a:off x="468313" y="1341438"/>
            <a:ext cx="7993062" cy="5084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Des Modules à thèmes </a:t>
            </a: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professionnels</a:t>
            </a:r>
            <a:r>
              <a:rPr lang="fr-FR" sz="2200" i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sz="1800" i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(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2 après-midis le samedi et 2 soirées)</a:t>
            </a:r>
            <a:endParaRPr lang="fr-FR" sz="1800" i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«Aller à la rencontre de la personne âgée»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Douleur et souffrance de la personne»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«Parcours et approche de la maladie grave pour le malade et sa famille 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Ethique, malade et personne âgée: quelle place pour le bénévole accompagnant?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Avec des bénévoles Jalmalv </a:t>
            </a:r>
            <a:r>
              <a:rPr lang="fr-FR" sz="18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(3 après-midis le samedi)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 «Accompagnement du futur bénévole Jalmalv »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 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Soins Palliatifs et bénévolat d</a:t>
            </a:r>
            <a:r>
              <a:rPr lang="fr-FR" alt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accompagnement »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Jeux  de rôle: mes premiers accompagnements »</a:t>
            </a:r>
          </a:p>
        </p:txBody>
      </p:sp>
      <p:sp>
        <p:nvSpPr>
          <p:cNvPr id="18437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3865C7D-EC0E-4CC1-B677-362BCE5BD570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16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96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96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96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696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696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696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96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696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696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9305CD36-0905-48A2-A9FC-71E7C69DB245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17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428625" y="333375"/>
            <a:ext cx="8713788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La Formation Initiale 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FF0000"/>
                </a:solidFill>
                <a:latin typeface="Arial" charset="0"/>
                <a:cs typeface="Arial" charset="0"/>
              </a:rPr>
              <a:t>3/3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23850" y="1125538"/>
            <a:ext cx="82804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Juin</a:t>
            </a:r>
            <a:r>
              <a:rPr lang="fr-FR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  <a:r>
              <a:rPr lang="fr-FR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signature de l</a:t>
            </a:r>
            <a:r>
              <a:rPr lang="fr-FR" altLang="fr-FR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engagement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une psychologue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rgbClr val="0000FF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Un entretien avec 2 personnes responsables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rgbClr val="0000FF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</a:t>
            </a:r>
            <a:r>
              <a:rPr lang="fr-FR" sz="2200">
                <a:solidFill>
                  <a:srgbClr val="0000FF"/>
                </a:solidFill>
                <a:latin typeface="Tahoma" pitchFamily="34" charset="0"/>
                <a:ea typeface="Microsoft YaHei" pitchFamily="34" charset="-122"/>
              </a:rPr>
              <a:t>écision collégiale </a:t>
            </a:r>
            <a:r>
              <a:rPr 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d</a:t>
            </a:r>
            <a:r>
              <a:rPr lang="fr-FR" alt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acceptation ou non en tant qu</a:t>
            </a:r>
            <a:r>
              <a:rPr lang="fr-FR" alt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chemeClr val="tx1"/>
                </a:solidFill>
                <a:latin typeface="Tahoma" pitchFamily="34" charset="0"/>
                <a:ea typeface="Microsoft YaHei" pitchFamily="34" charset="-122"/>
              </a:rPr>
              <a:t>accompagnant bénévole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chemeClr val="tx1"/>
              </a:solidFill>
              <a:latin typeface="Tahoma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Signature de la Charte et </a:t>
            </a:r>
            <a:r>
              <a:rPr lang="fr-FR" sz="2200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du Règlement intérieur 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des 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bénévoles accompagnants et du </a:t>
            </a: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Règlement Intérieur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Remise du badge 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indispensable pour accompagner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>
              <a:solidFill>
                <a:srgbClr val="000090"/>
              </a:solidFill>
              <a:latin typeface="Tahoma" pitchFamily="34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900" decel="100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4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4AD3A9D-900D-494D-A0F3-42B8318B162B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18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179388" y="404813"/>
            <a:ext cx="8713787" cy="574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Démarrage du bénévolat</a:t>
            </a:r>
          </a:p>
          <a:p>
            <a:pPr algn="ctr" eaLnBrk="1" hangingPunct="1">
              <a:lnSpc>
                <a:spcPts val="3000"/>
              </a:lnSpc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>
                <a:solidFill>
                  <a:srgbClr val="008000"/>
                </a:solidFill>
                <a:latin typeface="Arial" charset="0"/>
                <a:cs typeface="Arial" charset="0"/>
              </a:rPr>
              <a:t>		</a:t>
            </a:r>
            <a:r>
              <a:rPr lang="fr-FR" sz="2200" b="1">
                <a:solidFill>
                  <a:srgbClr val="008000"/>
                </a:solidFill>
                <a:latin typeface="Arial" charset="0"/>
              </a:rPr>
              <a:t>												</a:t>
            </a:r>
            <a:endParaRPr lang="fr-FR" sz="2200">
              <a:solidFill>
                <a:srgbClr val="008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395288" y="476250"/>
            <a:ext cx="8208962" cy="590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Septembre / Octobre</a:t>
            </a:r>
            <a:r>
              <a:rPr lang="fr-FR" b="1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u="sng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Rencontre des parrains  /  marraines</a:t>
            </a: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Début de pratique de l</a:t>
            </a: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accompagnement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Une fois par semaine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Dans un établissement de soins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Avec le </a:t>
            </a:r>
            <a:r>
              <a:rPr lang="fr-FR" sz="18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parrainage d</a:t>
            </a:r>
            <a:r>
              <a:rPr lang="fr-FR" altLang="fr-FR" sz="18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18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un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sz="18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bénévole</a:t>
            </a:r>
          </a:p>
          <a:p>
            <a:pPr marL="1200150" lvl="3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Arial" charset="0"/>
              <a:buChar char="•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6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Parrainer: c</a:t>
            </a:r>
            <a:r>
              <a:rPr lang="fr-FR" altLang="fr-FR" sz="16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16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est accompagner, guider, écouter le bénévole au début de ses accompagnements</a:t>
            </a:r>
            <a:endParaRPr lang="fr-FR" sz="1600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342900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Groupe de soutien obligatoire mensuel</a:t>
            </a:r>
            <a:r>
              <a:rPr lang="fr-FR" sz="28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(avec une psychologue) </a:t>
            </a:r>
          </a:p>
          <a:p>
            <a:pPr marL="742950" lvl="2" indent="-34290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800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		</a:t>
            </a:r>
            <a:r>
              <a:rPr lang="fr-FR" sz="2800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		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i="1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     </a:t>
            </a: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Espace réservé de la date 1"/>
          <p:cNvSpPr>
            <a:spLocks noGrp="1"/>
          </p:cNvSpPr>
          <p:nvPr>
            <p:ph type="dt" sz="quarter" idx="10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fr-FR" altLang="fr-FR" smtClean="0"/>
              <a:t>16/09/14</a:t>
            </a:r>
          </a:p>
        </p:txBody>
      </p:sp>
      <p:sp>
        <p:nvSpPr>
          <p:cNvPr id="60419" name="Rectangle 2"/>
          <p:cNvSpPr>
            <a:spLocks noChangeArrowheads="1"/>
          </p:cNvSpPr>
          <p:nvPr/>
        </p:nvSpPr>
        <p:spPr bwMode="auto">
          <a:xfrm>
            <a:off x="468313" y="333375"/>
            <a:ext cx="8135937" cy="53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indent="0" algn="ctr" eaLnBrk="1" hangingPunct="1">
              <a:lnSpc>
                <a:spcPts val="3000"/>
              </a:lnSpc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Poursuite de la formation tout en accompagnant</a:t>
            </a:r>
            <a:endParaRPr lang="fr-FR" b="1" i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septembre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Trouver sa place de bénévole dans une structure 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 Novembre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Groupe de parole </a:t>
            </a:r>
            <a:r>
              <a:rPr lang="fr-FR" sz="18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(avec la psychologue de formation)</a:t>
            </a:r>
            <a:endParaRPr lang="fr-FR" sz="1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5-6 mois après le démarrage du </a:t>
            </a:r>
            <a:r>
              <a:rPr lang="fr-FR" sz="2200" b="1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sz="2200" b="1" i="1" u="sng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bénévolat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: 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v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Bilan et retour d</a:t>
            </a: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expérience de l</a:t>
            </a:r>
            <a:r>
              <a:rPr lang="fr-FR" alt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accompagnement</a:t>
            </a:r>
            <a:endParaRPr lang="fr-FR" sz="1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sz="1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 i="1">
                <a:solidFill>
                  <a:srgbClr val="FF0000"/>
                </a:solidFill>
                <a:latin typeface="Arial" charset="0"/>
                <a:ea typeface="Microsoft YaHei" pitchFamily="34" charset="-122"/>
              </a:rPr>
              <a:t>Fin de la formation: remise des attestations de stage</a:t>
            </a: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0" lvl="1" indent="0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 b="1" u="sng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2150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0ACD187-4605-4D36-94C2-A4FE2C0429B3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19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" dur="500"/>
                                        <p:tgtEl>
                                          <p:spTgt spid="604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04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1" dur="500"/>
                                        <p:tgtEl>
                                          <p:spTgt spid="604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604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604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604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B01C7FB-93AD-4F46-B6D4-D005D6188B5B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099" name="Text Box 2"/>
          <p:cNvSpPr txBox="1">
            <a:spLocks noChangeArrowheads="1"/>
          </p:cNvSpPr>
          <p:nvPr/>
        </p:nvSpPr>
        <p:spPr bwMode="auto">
          <a:xfrm>
            <a:off x="611188" y="260350"/>
            <a:ext cx="7775575" cy="9794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8000"/>
                </a:solidFill>
                <a:latin typeface="Arial" charset="0"/>
              </a:rPr>
              <a:t>Association JALMALV</a:t>
            </a:r>
            <a:r>
              <a:rPr lang="fr-FR" sz="4000">
                <a:solidFill>
                  <a:srgbClr val="008000"/>
                </a:solidFill>
                <a:latin typeface="Arial" charset="0"/>
              </a:rPr>
              <a:t/>
            </a:r>
            <a:br>
              <a:rPr lang="fr-FR" sz="4000">
                <a:solidFill>
                  <a:srgbClr val="008000"/>
                </a:solidFill>
                <a:latin typeface="Arial" charset="0"/>
              </a:rPr>
            </a:br>
            <a:r>
              <a:rPr lang="fr-FR" sz="2000">
                <a:solidFill>
                  <a:srgbClr val="008000"/>
                </a:solidFill>
                <a:latin typeface="Arial" charset="0"/>
              </a:rPr>
              <a:t>Jusqu</a:t>
            </a:r>
            <a:r>
              <a:rPr lang="fr-FR" altLang="fr-FR" sz="2000">
                <a:solidFill>
                  <a:srgbClr val="008000"/>
                </a:solidFill>
                <a:latin typeface="Arial" charset="0"/>
              </a:rPr>
              <a:t>’</a:t>
            </a:r>
            <a:r>
              <a:rPr lang="fr-FR" sz="2000">
                <a:solidFill>
                  <a:srgbClr val="008000"/>
                </a:solidFill>
                <a:latin typeface="Arial" charset="0"/>
              </a:rPr>
              <a:t>A La Mort Accompagner La Vie</a:t>
            </a: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323850" y="404813"/>
            <a:ext cx="8640763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200" b="1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cs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i="1">
                <a:solidFill>
                  <a:srgbClr val="000090"/>
                </a:solidFill>
                <a:latin typeface="Arial" charset="0"/>
                <a:cs typeface="Arial" charset="0"/>
              </a:rPr>
              <a:t>La 1</a:t>
            </a:r>
            <a:r>
              <a:rPr lang="fr-FR" sz="1800" i="1" baseline="30000">
                <a:solidFill>
                  <a:srgbClr val="000090"/>
                </a:solidFill>
                <a:latin typeface="Arial" charset="0"/>
                <a:cs typeface="Arial" charset="0"/>
              </a:rPr>
              <a:t>ère</a:t>
            </a:r>
            <a:r>
              <a:rPr lang="fr-FR" sz="1800" i="1">
                <a:solidFill>
                  <a:srgbClr val="000090"/>
                </a:solidFill>
                <a:latin typeface="Arial" charset="0"/>
                <a:cs typeface="Arial" charset="0"/>
              </a:rPr>
              <a:t> association JALMALV a été créée en 1983 par le Professeur SCHAERER,  cancérologue à Grenoble, sur l</a:t>
            </a:r>
            <a:r>
              <a:rPr lang="fr-FR" altLang="fr-FR" sz="1800" i="1">
                <a:solidFill>
                  <a:srgbClr val="000090"/>
                </a:solidFill>
                <a:latin typeface="Arial" charset="0"/>
                <a:cs typeface="Arial" charset="0"/>
              </a:rPr>
              <a:t>’</a:t>
            </a:r>
            <a:r>
              <a:rPr lang="fr-FR" sz="1800" i="1">
                <a:solidFill>
                  <a:srgbClr val="000090"/>
                </a:solidFill>
                <a:latin typeface="Arial" charset="0"/>
                <a:cs typeface="Arial" charset="0"/>
              </a:rPr>
              <a:t>idée que « </a:t>
            </a:r>
            <a:r>
              <a:rPr lang="fr-FR" sz="1800" i="1" u="sng">
                <a:solidFill>
                  <a:srgbClr val="000090"/>
                </a:solidFill>
                <a:latin typeface="Arial" charset="0"/>
                <a:cs typeface="Arial" charset="0"/>
              </a:rPr>
              <a:t>le mourant soit reconnu comme </a:t>
            </a:r>
            <a:r>
              <a:rPr lang="fr-FR" sz="1800" i="1" u="sng">
                <a:solidFill>
                  <a:srgbClr val="000090"/>
                </a:solidFill>
                <a:latin typeface="Tahoma" pitchFamily="34" charset="0"/>
              </a:rPr>
              <a:t>un vivant jusqu</a:t>
            </a:r>
            <a:r>
              <a:rPr lang="fr-FR" altLang="fr-FR" sz="1800" i="1" u="sng">
                <a:solidFill>
                  <a:srgbClr val="000090"/>
                </a:solidFill>
                <a:latin typeface="Tahoma" pitchFamily="34" charset="0"/>
              </a:rPr>
              <a:t>’</a:t>
            </a:r>
            <a:r>
              <a:rPr lang="fr-FR" sz="1800" i="1" u="sng">
                <a:solidFill>
                  <a:srgbClr val="000090"/>
                </a:solidFill>
                <a:latin typeface="Tahoma" pitchFamily="34" charset="0"/>
              </a:rPr>
              <a:t>à son dernier souffle ».</a:t>
            </a:r>
            <a:endParaRPr lang="fr-FR" sz="1800" b="1">
              <a:solidFill>
                <a:srgbClr val="008000"/>
              </a:solidFill>
              <a:latin typeface="Arial" charset="0"/>
            </a:endParaRP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JALMALV en France (1987) : une Fédération 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</a:rPr>
              <a:t>80 associations </a:t>
            </a:r>
            <a:r>
              <a:rPr lang="fr-FR" sz="2000">
                <a:solidFill>
                  <a:srgbClr val="000000"/>
                </a:solidFill>
                <a:latin typeface="Arial" charset="0"/>
              </a:rPr>
              <a:t>regroupées au sein d</a:t>
            </a:r>
            <a:r>
              <a:rPr lang="fr-FR" altLang="fr-FR" sz="2000">
                <a:solidFill>
                  <a:srgbClr val="000000"/>
                </a:solidFill>
                <a:latin typeface="Arial" charset="0"/>
              </a:rPr>
              <a:t>’</a:t>
            </a:r>
            <a:r>
              <a:rPr lang="fr-FR" sz="2000">
                <a:solidFill>
                  <a:srgbClr val="000000"/>
                </a:solidFill>
                <a:latin typeface="Arial" charset="0"/>
              </a:rPr>
              <a:t>une Fédération Nationale 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</a:rPr>
              <a:t>10 000 adhérents, 2400 bénévoles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</a:rPr>
              <a:t>  </a:t>
            </a:r>
            <a:r>
              <a:rPr lang="fr-FR" sz="2200">
                <a:solidFill>
                  <a:srgbClr val="00664D"/>
                </a:solidFill>
                <a:latin typeface="Arial" charset="0"/>
              </a:rPr>
              <a:t>JALMALV Nantes (1989)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</a:rPr>
              <a:t>180 adhérents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  <a:cs typeface="Arial" charset="0"/>
              </a:rPr>
              <a:t>3 antennes</a:t>
            </a:r>
            <a:r>
              <a:rPr lang="fr-FR" sz="2000">
                <a:solidFill>
                  <a:srgbClr val="000000"/>
                </a:solidFill>
                <a:latin typeface="Arial" charset="0"/>
                <a:cs typeface="Arial" charset="0"/>
              </a:rPr>
              <a:t>: </a:t>
            </a:r>
            <a:r>
              <a:rPr lang="fr-FR" sz="2000" i="1">
                <a:solidFill>
                  <a:srgbClr val="000000"/>
                </a:solidFill>
                <a:latin typeface="Arial" charset="0"/>
                <a:cs typeface="Arial" charset="0"/>
              </a:rPr>
              <a:t>Ancenis, Châteaubriant et Cholet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  <a:cs typeface="Arial" charset="0"/>
              </a:rPr>
              <a:t>52 bénévoles accompagnants, 1 salarié (Secrétaire / Comptable)</a:t>
            </a:r>
          </a:p>
          <a:p>
            <a:pPr eaLnBrk="1" hangingPunct="1">
              <a:spcAft>
                <a:spcPts val="1425"/>
              </a:spcAft>
              <a:buClr>
                <a:srgbClr val="00664D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i="1">
                <a:solidFill>
                  <a:srgbClr val="000000"/>
                </a:solidFill>
                <a:latin typeface="Arial" charset="0"/>
                <a:cs typeface="Arial" charset="0"/>
              </a:rPr>
              <a:t>	Et 7 intervenants extérieurs professionnels (psychologues, 	formateurs</a:t>
            </a:r>
            <a:r>
              <a:rPr lang="is-IS" sz="2000" i="1">
                <a:solidFill>
                  <a:srgbClr val="000000"/>
                </a:solidFill>
                <a:latin typeface="Arial" charset="0"/>
                <a:cs typeface="Arial" charset="0"/>
              </a:rPr>
              <a:t>…)</a:t>
            </a:r>
            <a:r>
              <a:rPr lang="fr-FR" sz="2000" i="1">
                <a:solidFill>
                  <a:srgbClr val="000000"/>
                </a:solidFill>
                <a:latin typeface="Arial" charset="0"/>
                <a:cs typeface="Arial" charset="0"/>
              </a:rPr>
              <a:t> </a:t>
            </a:r>
          </a:p>
          <a:p>
            <a:pPr eaLnBrk="1" hangingPunct="1">
              <a:spcAft>
                <a:spcPts val="575"/>
              </a:spcAft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101" name="Rectangle 4"/>
          <p:cNvSpPr>
            <a:spLocks noChangeArrowheads="1"/>
          </p:cNvSpPr>
          <p:nvPr/>
        </p:nvSpPr>
        <p:spPr bwMode="auto">
          <a:xfrm>
            <a:off x="395288" y="6021388"/>
            <a:ext cx="8382000" cy="503237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8776C647-6652-4D7C-BC45-CEBBAA374EEE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20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FF0000"/>
                </a:solidFill>
                <a:latin typeface="Arial" charset="0"/>
                <a:cs typeface="Arial" charset="0"/>
              </a:rPr>
              <a:t>Formation Continue </a:t>
            </a:r>
            <a:r>
              <a:rPr lang="fr-FR" sz="2800">
                <a:solidFill>
                  <a:srgbClr val="FF0000"/>
                </a:solidFill>
                <a:latin typeface="Arial" charset="0"/>
                <a:cs typeface="Arial" charset="0"/>
              </a:rPr>
              <a:t>(gratuite) 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250825" y="765175"/>
            <a:ext cx="8210550" cy="424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0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rencontre des bénévoles 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Jalmalv Nantes autour d</a:t>
            </a:r>
            <a:r>
              <a:rPr lang="fr-FR" alt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un thème 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(janvier et septembre)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Entretenir sa 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dynamique d</a:t>
            </a:r>
            <a:r>
              <a:rPr lang="fr-FR" alt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accompagnement </a:t>
            </a: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en tant que bénévole accompagnant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L</a:t>
            </a:r>
            <a:r>
              <a:rPr lang="fr-FR" alt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accompagnement des personnes en deuil » </a:t>
            </a:r>
            <a:r>
              <a:rPr lang="fr-FR" sz="20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(adultes et enfants)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L</a:t>
            </a:r>
            <a:r>
              <a:rPr lang="fr-FR" alt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accompagnement des enfants en Soins Palliatifs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Dans nos accompagnements, 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le toucher et la relation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La Communication non verbale »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« Sensibilisation à la maladie d</a:t>
            </a:r>
            <a:r>
              <a:rPr lang="fr-FR" alt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Alzheimer et autres démences »</a:t>
            </a:r>
            <a:endParaRPr lang="fr-FR" sz="20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« Autour du malade: </a:t>
            </a:r>
            <a:r>
              <a:rPr lang="fr-FR" sz="2000" i="1">
                <a:solidFill>
                  <a:srgbClr val="0000FF"/>
                </a:solidFill>
                <a:latin typeface="Arial" charset="0"/>
                <a:ea typeface="Microsoft YaHei" pitchFamily="34" charset="-122"/>
              </a:rPr>
              <a:t>quelle place pour le bénévole »</a:t>
            </a:r>
            <a:endParaRPr lang="fr-FR" sz="18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8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Congrès National annuel de la Fédération Jalmalv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fr-FR" sz="20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Journée de l</a:t>
            </a:r>
            <a:r>
              <a:rPr lang="fr-FR" altLang="fr-FR" sz="20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entente régionale des associations Jalmalv du Grand Ouest </a:t>
            </a:r>
            <a:r>
              <a:rPr lang="fr-FR" sz="20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(tous les 2 ans)</a:t>
            </a: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 sz="20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algn="just" eaLnBrk="1" hangingPunct="1">
              <a:spcBef>
                <a:spcPts val="600"/>
              </a:spcBef>
              <a:buClr>
                <a:srgbClr val="006600"/>
              </a:buClr>
              <a:buSzPct val="10000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r>
              <a:rPr lang="is-IS" sz="2000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…</a:t>
            </a:r>
            <a:endParaRPr lang="fr-FR" sz="20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555625" indent="-342900" eaLnBrk="1" hangingPunct="1">
              <a:spcBef>
                <a:spcPts val="600"/>
              </a:spcBef>
              <a:buClr>
                <a:srgbClr val="006600"/>
              </a:buClr>
              <a:buSzPct val="100000"/>
              <a:buFont typeface="Wingdings" pitchFamily="2" charset="2"/>
              <a:buChar char="§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</a:pPr>
            <a:endParaRPr lang="fr-FR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22533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74BBF663-98A1-4964-BD8A-80EB52959FDE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21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1187450" y="404813"/>
            <a:ext cx="7126288" cy="431800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  <p:sp>
        <p:nvSpPr>
          <p:cNvPr id="65541" name="Rectangle 3"/>
          <p:cNvSpPr>
            <a:spLocks noChangeArrowheads="1"/>
          </p:cNvSpPr>
          <p:nvPr/>
        </p:nvSpPr>
        <p:spPr bwMode="auto">
          <a:xfrm>
            <a:off x="468313" y="1412875"/>
            <a:ext cx="3671887" cy="12239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CHU de Nantes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Hôpital Hôtel Dieu 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Hôpital Bellier</a:t>
            </a:r>
          </a:p>
        </p:txBody>
      </p:sp>
      <p:sp>
        <p:nvSpPr>
          <p:cNvPr id="65543" name="Rectangle 5"/>
          <p:cNvSpPr>
            <a:spLocks noChangeArrowheads="1"/>
          </p:cNvSpPr>
          <p:nvPr/>
        </p:nvSpPr>
        <p:spPr bwMode="auto">
          <a:xfrm>
            <a:off x="4275138" y="3005138"/>
            <a:ext cx="4319587" cy="639762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Centre de SSR Jules Verne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(St Sébastien Sur Loire)</a:t>
            </a:r>
          </a:p>
        </p:txBody>
      </p:sp>
      <p:sp>
        <p:nvSpPr>
          <p:cNvPr id="65544" name="Rectangle 6"/>
          <p:cNvSpPr>
            <a:spLocks noChangeArrowheads="1"/>
          </p:cNvSpPr>
          <p:nvPr/>
        </p:nvSpPr>
        <p:spPr bwMode="auto">
          <a:xfrm>
            <a:off x="4275138" y="5589588"/>
            <a:ext cx="4464050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Centre de SSR Le Bois-Rignoux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(Vigneux de Bretagne)</a:t>
            </a:r>
          </a:p>
        </p:txBody>
      </p:sp>
      <p:sp>
        <p:nvSpPr>
          <p:cNvPr id="65545" name="Rectangle 11"/>
          <p:cNvSpPr>
            <a:spLocks noChangeArrowheads="1"/>
          </p:cNvSpPr>
          <p:nvPr/>
        </p:nvSpPr>
        <p:spPr bwMode="auto">
          <a:xfrm>
            <a:off x="4275138" y="2357438"/>
            <a:ext cx="4319587" cy="423862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ICO René Gauducheau </a:t>
            </a: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(St Herblain)</a:t>
            </a:r>
          </a:p>
        </p:txBody>
      </p:sp>
      <p:sp>
        <p:nvSpPr>
          <p:cNvPr id="65546" name="Rectangle 12"/>
          <p:cNvSpPr>
            <a:spLocks noChangeArrowheads="1"/>
          </p:cNvSpPr>
          <p:nvPr/>
        </p:nvSpPr>
        <p:spPr bwMode="auto">
          <a:xfrm>
            <a:off x="468313" y="2781300"/>
            <a:ext cx="3671887" cy="1368425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Groupe ELSAN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Clinique Brétéché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Clinique Santé Atlantique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Centre de SSR Roz Arvor</a:t>
            </a:r>
          </a:p>
        </p:txBody>
      </p:sp>
      <p:sp>
        <p:nvSpPr>
          <p:cNvPr id="65547" name="Rectangle 13"/>
          <p:cNvSpPr>
            <a:spLocks noChangeArrowheads="1"/>
          </p:cNvSpPr>
          <p:nvPr/>
        </p:nvSpPr>
        <p:spPr bwMode="auto">
          <a:xfrm>
            <a:off x="468313" y="5589588"/>
            <a:ext cx="3671887" cy="64928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H.A.D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(Hospitalisation A Domicile)</a:t>
            </a:r>
          </a:p>
        </p:txBody>
      </p:sp>
      <p:sp>
        <p:nvSpPr>
          <p:cNvPr id="65548" name="Rectangle 15"/>
          <p:cNvSpPr>
            <a:spLocks noChangeArrowheads="1"/>
          </p:cNvSpPr>
          <p:nvPr/>
        </p:nvSpPr>
        <p:spPr bwMode="auto">
          <a:xfrm>
            <a:off x="468313" y="4292600"/>
            <a:ext cx="3671887" cy="1152525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Groupe Confluent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sz="1800" i="1">
                <a:solidFill>
                  <a:schemeClr val="tx1"/>
                </a:solidFill>
                <a:ea typeface="Microsoft YaHei" pitchFamily="34" charset="-122"/>
              </a:rPr>
              <a:t>(Médecine et Cancérologie)</a:t>
            </a:r>
            <a:endParaRPr lang="fr-FR" sz="1800" b="1" i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Nouvelles Cliniques Nantaises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Centre Catherine De Sienne</a:t>
            </a:r>
          </a:p>
        </p:txBody>
      </p:sp>
      <p:sp>
        <p:nvSpPr>
          <p:cNvPr id="65549" name="Rectangle 8"/>
          <p:cNvSpPr>
            <a:spLocks noChangeArrowheads="1"/>
          </p:cNvSpPr>
          <p:nvPr/>
        </p:nvSpPr>
        <p:spPr bwMode="auto">
          <a:xfrm>
            <a:off x="4275138" y="4805363"/>
            <a:ext cx="4392612" cy="4953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Hôpital local Pierre Delaroche </a:t>
            </a: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(Clisson)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>
              <a:ea typeface="Microsoft YaHei" pitchFamily="34" charset="-122"/>
            </a:endParaRPr>
          </a:p>
        </p:txBody>
      </p:sp>
      <p:sp>
        <p:nvSpPr>
          <p:cNvPr id="65550" name="Rectangle 9"/>
          <p:cNvSpPr>
            <a:spLocks noChangeArrowheads="1"/>
          </p:cNvSpPr>
          <p:nvPr/>
        </p:nvSpPr>
        <p:spPr bwMode="auto">
          <a:xfrm>
            <a:off x="4275138" y="3860800"/>
            <a:ext cx="4391025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Hôpital intercommunal Sèvre et Loire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(Le Loroux Bottereau + Vertou)</a:t>
            </a:r>
          </a:p>
        </p:txBody>
      </p:sp>
      <p:sp>
        <p:nvSpPr>
          <p:cNvPr id="65551" name="Rectangle 11"/>
          <p:cNvSpPr>
            <a:spLocks noChangeArrowheads="1"/>
          </p:cNvSpPr>
          <p:nvPr/>
        </p:nvSpPr>
        <p:spPr bwMode="auto">
          <a:xfrm>
            <a:off x="4275138" y="1398588"/>
            <a:ext cx="4319587" cy="71913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CHU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Hôpital Laënnec </a:t>
            </a:r>
            <a:r>
              <a:rPr lang="fr-FR" sz="1800">
                <a:solidFill>
                  <a:schemeClr val="tx1"/>
                </a:solidFill>
                <a:ea typeface="Microsoft YaHei" pitchFamily="34" charset="-122"/>
              </a:rPr>
              <a:t>(St Herblain)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1800" i="1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3" name="Rectangle 11"/>
          <p:cNvSpPr>
            <a:spLocks noChangeArrowheads="1"/>
          </p:cNvSpPr>
          <p:nvPr/>
        </p:nvSpPr>
        <p:spPr bwMode="auto">
          <a:xfrm>
            <a:off x="4284663" y="908050"/>
            <a:ext cx="4311650" cy="423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>
                <a:solidFill>
                  <a:srgbClr val="000090"/>
                </a:solidFill>
                <a:ea typeface="Microsoft YaHei" pitchFamily="34" charset="-122"/>
              </a:rPr>
              <a:t>Agglomération nantaise</a:t>
            </a:r>
            <a:endParaRPr lang="fr-FR" sz="180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25" name="Rectangle 11"/>
          <p:cNvSpPr>
            <a:spLocks noChangeArrowheads="1"/>
          </p:cNvSpPr>
          <p:nvPr/>
        </p:nvSpPr>
        <p:spPr bwMode="auto">
          <a:xfrm>
            <a:off x="468313" y="908050"/>
            <a:ext cx="3671887" cy="43338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90"/>
                </a:solidFill>
                <a:latin typeface="Times New Roman" charset="0"/>
                <a:ea typeface="ＭＳ Ｐゴシック" charset="0"/>
                <a:cs typeface="Microsoft YaHei" charset="0"/>
              </a:rPr>
              <a:t>A Nantes</a:t>
            </a:r>
            <a:endParaRPr lang="fr-FR" sz="1800" dirty="0">
              <a:solidFill>
                <a:srgbClr val="00009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55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655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5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65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65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3" dur="500"/>
                                        <p:tgtEl>
                                          <p:spTgt spid="655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65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9" dur="500"/>
                                        <p:tgtEl>
                                          <p:spTgt spid="65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2" dur="500"/>
                                        <p:tgtEl>
                                          <p:spTgt spid="655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5" dur="500"/>
                                        <p:tgtEl>
                                          <p:spTgt spid="65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8" dur="500"/>
                                        <p:tgtEl>
                                          <p:spTgt spid="65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1" grpId="0" animBg="1"/>
      <p:bldP spid="65543" grpId="0" animBg="1"/>
      <p:bldP spid="65544" grpId="0" animBg="1"/>
      <p:bldP spid="65545" grpId="0" animBg="1"/>
      <p:bldP spid="65546" grpId="0" animBg="1"/>
      <p:bldP spid="65547" grpId="0" animBg="1"/>
      <p:bldP spid="65548" grpId="0" animBg="1"/>
      <p:bldP spid="65549" grpId="0" animBg="1"/>
      <p:bldP spid="65550" grpId="0" animBg="1"/>
      <p:bldP spid="65551" grpId="0" animBg="1"/>
      <p:bldP spid="23" grpId="0" animBg="1"/>
      <p:bldP spid="2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1979613" y="404813"/>
            <a:ext cx="5040312" cy="503237"/>
          </a:xfrm>
          <a:prstGeom prst="rect">
            <a:avLst/>
          </a:prstGeom>
          <a:solidFill>
            <a:srgbClr val="00B8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>
                <a:ea typeface="Microsoft YaHei" pitchFamily="34" charset="-122"/>
              </a:rPr>
              <a:t>Région nantaise</a:t>
            </a:r>
          </a:p>
        </p:txBody>
      </p:sp>
      <p:sp>
        <p:nvSpPr>
          <p:cNvPr id="24579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C39588A2-710C-4D5B-B0B8-22B5424C8735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22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4580" name="Text Box 2"/>
          <p:cNvSpPr txBox="1">
            <a:spLocks noChangeArrowheads="1"/>
          </p:cNvSpPr>
          <p:nvPr/>
        </p:nvSpPr>
        <p:spPr bwMode="auto">
          <a:xfrm>
            <a:off x="685800" y="381000"/>
            <a:ext cx="7702550" cy="600075"/>
          </a:xfrm>
          <a:prstGeom prst="rect">
            <a:avLst/>
          </a:prstGeom>
          <a:solidFill>
            <a:srgbClr val="C2FFF0"/>
          </a:solidFill>
          <a:ln w="9525">
            <a:noFill/>
            <a:miter lim="800000"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600">
                <a:solidFill>
                  <a:srgbClr val="000090"/>
                </a:solidFill>
                <a:latin typeface="Arial" charset="0"/>
                <a:cs typeface="Arial" charset="0"/>
              </a:rPr>
              <a:t>Les Centres Hospitaliers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68313" y="436562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  <p:sp>
        <p:nvSpPr>
          <p:cNvPr id="67590" name="Rectangle 3"/>
          <p:cNvSpPr>
            <a:spLocks noChangeArrowheads="1"/>
          </p:cNvSpPr>
          <p:nvPr/>
        </p:nvSpPr>
        <p:spPr bwMode="auto">
          <a:xfrm>
            <a:off x="468313" y="1916113"/>
            <a:ext cx="2590800" cy="4176712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Anne de Bretagne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Bois Hercé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Notre Dame du Chêne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(Chambellan)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Fonteny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Rives de l'Erdre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Hirondelle de Sèvre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Madeleine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Renoir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chemeClr val="tx1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Richebourg</a:t>
            </a:r>
            <a:endParaRPr lang="fr-FR" sz="1800">
              <a:solidFill>
                <a:schemeClr val="tx1"/>
              </a:solidFill>
              <a:ea typeface="Microsoft YaHei" pitchFamily="34" charset="-122"/>
            </a:endParaRPr>
          </a:p>
        </p:txBody>
      </p:sp>
      <p:sp>
        <p:nvSpPr>
          <p:cNvPr id="67591" name="Rectangle 5"/>
          <p:cNvSpPr>
            <a:spLocks noChangeArrowheads="1"/>
          </p:cNvSpPr>
          <p:nvPr/>
        </p:nvSpPr>
        <p:spPr bwMode="auto">
          <a:xfrm>
            <a:off x="6227763" y="2673350"/>
            <a:ext cx="2376487" cy="5762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Gué Florent </a:t>
            </a: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(Orvault)</a:t>
            </a:r>
          </a:p>
        </p:txBody>
      </p:sp>
      <p:sp>
        <p:nvSpPr>
          <p:cNvPr id="67592" name="Rectangle 6"/>
          <p:cNvSpPr>
            <a:spLocks noChangeArrowheads="1"/>
          </p:cNvSpPr>
          <p:nvPr/>
        </p:nvSpPr>
        <p:spPr bwMode="auto">
          <a:xfrm>
            <a:off x="6227763" y="1916113"/>
            <a:ext cx="2376487" cy="576262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Lys</a:t>
            </a: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(Carquefou)</a:t>
            </a:r>
          </a:p>
        </p:txBody>
      </p:sp>
      <p:sp>
        <p:nvSpPr>
          <p:cNvPr id="67593" name="Rectangle 7"/>
          <p:cNvSpPr>
            <a:spLocks noChangeArrowheads="1"/>
          </p:cNvSpPr>
          <p:nvPr/>
        </p:nvSpPr>
        <p:spPr bwMode="auto">
          <a:xfrm>
            <a:off x="6227763" y="3429000"/>
            <a:ext cx="2376487" cy="10080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Les Sources du Verdet</a:t>
            </a: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(Treillières)</a:t>
            </a:r>
          </a:p>
        </p:txBody>
      </p:sp>
      <p:sp>
        <p:nvSpPr>
          <p:cNvPr id="67594" name="Rectangle 12"/>
          <p:cNvSpPr>
            <a:spLocks noChangeArrowheads="1"/>
          </p:cNvSpPr>
          <p:nvPr/>
        </p:nvSpPr>
        <p:spPr bwMode="auto">
          <a:xfrm>
            <a:off x="3443288" y="3933825"/>
            <a:ext cx="2520950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Rose des Vent</a:t>
            </a:r>
            <a:r>
              <a:rPr lang="fr-FR" sz="1800">
                <a:solidFill>
                  <a:srgbClr val="000000"/>
                </a:solidFill>
                <a:ea typeface="Microsoft YaHei" pitchFamily="34" charset="-122"/>
              </a:rPr>
              <a:t>s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(Ste Luce sur Loire)</a:t>
            </a:r>
          </a:p>
        </p:txBody>
      </p:sp>
      <p:sp>
        <p:nvSpPr>
          <p:cNvPr id="67596" name="Rectangle 8"/>
          <p:cNvSpPr>
            <a:spLocks noChangeArrowheads="1"/>
          </p:cNvSpPr>
          <p:nvPr/>
        </p:nvSpPr>
        <p:spPr bwMode="auto">
          <a:xfrm>
            <a:off x="3492500" y="1916113"/>
            <a:ext cx="2519363" cy="720725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Jardin du Vert Praud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(Rezé)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1800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>
              <a:ea typeface="Microsoft YaHei" pitchFamily="34" charset="-122"/>
            </a:endParaRPr>
          </a:p>
        </p:txBody>
      </p:sp>
      <p:sp>
        <p:nvSpPr>
          <p:cNvPr id="67597" name="Rectangle 9"/>
          <p:cNvSpPr>
            <a:spLocks noChangeArrowheads="1"/>
          </p:cNvSpPr>
          <p:nvPr/>
        </p:nvSpPr>
        <p:spPr bwMode="auto">
          <a:xfrm>
            <a:off x="3455988" y="2852738"/>
            <a:ext cx="2520950" cy="8636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Les Noëlles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(Les Bigourettes)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</a:t>
            </a: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(St Herblain)</a:t>
            </a:r>
          </a:p>
        </p:txBody>
      </p:sp>
      <p:sp>
        <p:nvSpPr>
          <p:cNvPr id="67598" name="Rectangle 10"/>
          <p:cNvSpPr>
            <a:spLocks noChangeArrowheads="1"/>
          </p:cNvSpPr>
          <p:nvPr/>
        </p:nvSpPr>
        <p:spPr bwMode="auto">
          <a:xfrm>
            <a:off x="684213" y="404813"/>
            <a:ext cx="7848600" cy="576262"/>
          </a:xfrm>
          <a:prstGeom prst="rect">
            <a:avLst/>
          </a:prstGeom>
          <a:solidFill>
            <a:srgbClr val="C2FFF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itchFamily="18" charset="0"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EHPAD</a:t>
            </a:r>
          </a:p>
        </p:txBody>
      </p:sp>
      <p:sp>
        <p:nvSpPr>
          <p:cNvPr id="67601" name="Rectangle 26"/>
          <p:cNvSpPr>
            <a:spLocks noChangeArrowheads="1"/>
          </p:cNvSpPr>
          <p:nvPr/>
        </p:nvSpPr>
        <p:spPr bwMode="auto">
          <a:xfrm>
            <a:off x="3468688" y="4797425"/>
            <a:ext cx="2519362" cy="6477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rIns="36000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Bel Air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(La Chapelle sur Erdre</a:t>
            </a:r>
            <a:r>
              <a:rPr lang="fr-FR" sz="1800" i="1">
                <a:solidFill>
                  <a:srgbClr val="000000"/>
                </a:solidFill>
                <a:ea typeface="Microsoft YaHei" pitchFamily="34" charset="-122"/>
              </a:rPr>
              <a:t>)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>
              <a:ea typeface="Microsoft YaHei" pitchFamily="34" charset="-122"/>
            </a:endParaRPr>
          </a:p>
        </p:txBody>
      </p:sp>
      <p:sp>
        <p:nvSpPr>
          <p:cNvPr id="30" name="Rectangle 11"/>
          <p:cNvSpPr>
            <a:spLocks noChangeArrowheads="1"/>
          </p:cNvSpPr>
          <p:nvPr/>
        </p:nvSpPr>
        <p:spPr bwMode="auto">
          <a:xfrm>
            <a:off x="468313" y="1196975"/>
            <a:ext cx="2590800" cy="43180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latin typeface="Times New Roman" charset="0"/>
                <a:ea typeface="ＭＳ Ｐゴシック" charset="0"/>
                <a:cs typeface="Microsoft YaHei" charset="0"/>
              </a:rPr>
              <a:t>A Nantes</a:t>
            </a:r>
            <a:endParaRPr lang="fr-FR" sz="1800" dirty="0">
              <a:solidFill>
                <a:srgbClr val="0000FF"/>
              </a:solidFill>
              <a:latin typeface="Times New Roman" charset="0"/>
              <a:ea typeface="ＭＳ Ｐゴシック" charset="0"/>
              <a:cs typeface="Microsoft YaHei" charset="0"/>
            </a:endParaRPr>
          </a:p>
          <a:p>
            <a:pPr>
              <a:buClr>
                <a:srgbClr val="000000"/>
              </a:buClr>
              <a:buSzPct val="100000"/>
              <a:buFont typeface="Times New Roman" charset="0"/>
              <a:buNone/>
              <a:defRPr/>
            </a:pPr>
            <a:endParaRPr lang="fr-FR" sz="1800" i="1" dirty="0">
              <a:solidFill>
                <a:srgbClr val="000000"/>
              </a:solidFill>
              <a:latin typeface="Times New Roman" charset="0"/>
              <a:ea typeface="ＭＳ Ｐゴシック" charset="0"/>
              <a:cs typeface="Microsoft YaHei" charset="0"/>
            </a:endParaRPr>
          </a:p>
        </p:txBody>
      </p:sp>
      <p:sp>
        <p:nvSpPr>
          <p:cNvPr id="31" name="Rectangle 11"/>
          <p:cNvSpPr>
            <a:spLocks noChangeArrowheads="1"/>
          </p:cNvSpPr>
          <p:nvPr/>
        </p:nvSpPr>
        <p:spPr bwMode="auto">
          <a:xfrm>
            <a:off x="3490913" y="1196975"/>
            <a:ext cx="5113337" cy="423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lIns="36000" rIns="36000"/>
          <a:lstStyle/>
          <a:p>
            <a:pPr algn="ctr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r>
              <a:rPr lang="fr-FR" sz="1800" b="1" dirty="0">
                <a:solidFill>
                  <a:srgbClr val="0000FF"/>
                </a:solidFill>
                <a:ea typeface="Microsoft YaHei" pitchFamily="34" charset="-122"/>
              </a:rPr>
              <a:t>Agglomération nantaise</a:t>
            </a:r>
            <a:endParaRPr lang="fr-FR" sz="1800" dirty="0">
              <a:solidFill>
                <a:srgbClr val="0000FF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fr-FR" sz="1800" i="1" dirty="0">
              <a:solidFill>
                <a:srgbClr val="000000"/>
              </a:solidFill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75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6" dur="2000"/>
                                        <p:tgtEl>
                                          <p:spTgt spid="67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4" dur="2000"/>
                                        <p:tgtEl>
                                          <p:spTgt spid="67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75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675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3" dur="2000"/>
                                        <p:tgtEl>
                                          <p:spTgt spid="676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6" dur="2000"/>
                                        <p:tgtEl>
                                          <p:spTgt spid="67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9" dur="2000"/>
                                        <p:tgtEl>
                                          <p:spTgt spid="67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67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7590" grpId="0" animBg="1"/>
      <p:bldP spid="67591" grpId="0" animBg="1"/>
      <p:bldP spid="67592" grpId="0" animBg="1"/>
      <p:bldP spid="67593" grpId="0" animBg="1"/>
      <p:bldP spid="67594" grpId="0" animBg="1"/>
      <p:bldP spid="67596" grpId="0" animBg="1"/>
      <p:bldP spid="67597" grpId="0" animBg="1"/>
      <p:bldP spid="67601" grpId="0" animBg="1"/>
      <p:bldP spid="30" grpId="0" animBg="1"/>
      <p:bldP spid="3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B41AEF60-C728-42F4-8CF1-4D238D14330C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23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5603" name="Rectangle 4"/>
          <p:cNvSpPr>
            <a:spLocks noChangeArrowheads="1"/>
          </p:cNvSpPr>
          <p:nvPr/>
        </p:nvSpPr>
        <p:spPr bwMode="auto">
          <a:xfrm>
            <a:off x="468313" y="4365625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  <p:sp>
        <p:nvSpPr>
          <p:cNvPr id="69636" name="Rectangle 3"/>
          <p:cNvSpPr>
            <a:spLocks noChangeArrowheads="1"/>
          </p:cNvSpPr>
          <p:nvPr/>
        </p:nvSpPr>
        <p:spPr bwMode="auto">
          <a:xfrm>
            <a:off x="827088" y="1412875"/>
            <a:ext cx="3097212" cy="14398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ANCENIS</a:t>
            </a:r>
          </a:p>
          <a:p>
            <a:pPr algn="ctr">
              <a:buClr>
                <a:srgbClr val="000000"/>
              </a:buClr>
              <a:buSzPct val="100000"/>
            </a:pPr>
            <a:endParaRPr 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Centre hospitalier Erdre et Loire</a:t>
            </a:r>
          </a:p>
          <a:p>
            <a:pPr>
              <a:buClr>
                <a:srgbClr val="000000"/>
              </a:buClr>
              <a:buSzPct val="100000"/>
            </a:pPr>
            <a:endParaRPr lang="fr-FR" sz="800" b="1">
              <a:solidFill>
                <a:srgbClr val="00000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fr-FR" sz="1600" b="1">
                <a:solidFill>
                  <a:srgbClr val="000000"/>
                </a:solidFill>
                <a:ea typeface="Microsoft YaHei" pitchFamily="34" charset="-122"/>
              </a:rPr>
              <a:t>EHPAD 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Les Corolles  </a:t>
            </a:r>
            <a:endParaRPr lang="fr-FR" sz="180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37" name="Rectangle 11"/>
          <p:cNvSpPr>
            <a:spLocks noChangeArrowheads="1"/>
          </p:cNvSpPr>
          <p:nvPr/>
        </p:nvSpPr>
        <p:spPr bwMode="auto">
          <a:xfrm>
            <a:off x="827088" y="2997200"/>
            <a:ext cx="3097212" cy="10080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CHATEAUBRIANT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</p:txBody>
      </p:sp>
      <p:sp>
        <p:nvSpPr>
          <p:cNvPr id="69638" name="Rectangle 16"/>
          <p:cNvSpPr>
            <a:spLocks noChangeArrowheads="1"/>
          </p:cNvSpPr>
          <p:nvPr/>
        </p:nvSpPr>
        <p:spPr bwMode="auto">
          <a:xfrm>
            <a:off x="4716463" y="1412875"/>
            <a:ext cx="3168650" cy="273685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CHOLET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Centre Hospitalier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600" b="1">
                <a:solidFill>
                  <a:srgbClr val="000000"/>
                </a:solidFill>
                <a:ea typeface="Microsoft YaHei" pitchFamily="34" charset="-122"/>
              </a:rPr>
              <a:t>EHPAD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Les Corolles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SSR Arcole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Echo Dialyse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H.A.D 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600" b="1">
                <a:solidFill>
                  <a:srgbClr val="000000"/>
                </a:solidFill>
                <a:ea typeface="Microsoft YaHei" pitchFamily="34" charset="-122"/>
              </a:rPr>
              <a:t>EHPAD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Chanterivière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600" b="1">
                <a:solidFill>
                  <a:srgbClr val="000000"/>
                </a:solidFill>
                <a:ea typeface="Microsoft YaHei" pitchFamily="34" charset="-122"/>
              </a:rPr>
              <a:t>EHPAD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Cormetière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600" b="1">
                <a:solidFill>
                  <a:srgbClr val="000000"/>
                </a:solidFill>
                <a:ea typeface="Microsoft YaHei" pitchFamily="34" charset="-122"/>
              </a:rPr>
              <a:t>EHPAD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Tharreau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chemeClr val="tx1"/>
                </a:solidFill>
                <a:ea typeface="Microsoft YaHei" pitchFamily="34" charset="-122"/>
              </a:rPr>
              <a:t> </a:t>
            </a: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 </a:t>
            </a:r>
            <a:endParaRPr lang="fr-FR" sz="1800">
              <a:solidFill>
                <a:srgbClr val="000090"/>
              </a:solidFill>
              <a:ea typeface="Microsoft YaHei" pitchFamily="34" charset="-122"/>
            </a:endParaRPr>
          </a:p>
        </p:txBody>
      </p:sp>
      <p:sp>
        <p:nvSpPr>
          <p:cNvPr id="69640" name="Rectangle 10"/>
          <p:cNvSpPr>
            <a:spLocks noChangeArrowheads="1"/>
          </p:cNvSpPr>
          <p:nvPr/>
        </p:nvSpPr>
        <p:spPr bwMode="auto">
          <a:xfrm>
            <a:off x="611188" y="476250"/>
            <a:ext cx="7777162" cy="576263"/>
          </a:xfrm>
          <a:prstGeom prst="rect">
            <a:avLst/>
          </a:prstGeom>
          <a:solidFill>
            <a:srgbClr val="C2FFF0"/>
          </a:solidFill>
          <a:ln w="9525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pPr algn="ctr" eaLnBrk="1" hangingPunct="1">
              <a:buClr>
                <a:srgbClr val="0000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b="1">
                <a:solidFill>
                  <a:srgbClr val="000090"/>
                </a:solidFill>
                <a:latin typeface="Arial" charset="0"/>
                <a:cs typeface="Arial" charset="0"/>
              </a:rPr>
              <a:t>Les Antennes de Jalmalv-Nantes</a:t>
            </a:r>
          </a:p>
        </p:txBody>
      </p:sp>
      <p:sp>
        <p:nvSpPr>
          <p:cNvPr id="69641" name="Rectangle 11"/>
          <p:cNvSpPr>
            <a:spLocks noChangeArrowheads="1"/>
          </p:cNvSpPr>
          <p:nvPr/>
        </p:nvSpPr>
        <p:spPr bwMode="auto">
          <a:xfrm>
            <a:off x="827088" y="4149725"/>
            <a:ext cx="3097212" cy="1079500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NOZAY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800" b="1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Hôpital local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EHPAD La Chesnaie</a:t>
            </a:r>
            <a:endParaRPr lang="fr-FR" sz="180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69642" name="Rectangle 8"/>
          <p:cNvSpPr>
            <a:spLocks noChangeArrowheads="1"/>
          </p:cNvSpPr>
          <p:nvPr/>
        </p:nvSpPr>
        <p:spPr bwMode="auto">
          <a:xfrm>
            <a:off x="4715718" y="4726087"/>
            <a:ext cx="3168650" cy="719137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FF"/>
                </a:solidFill>
                <a:ea typeface="Microsoft YaHei" pitchFamily="34" charset="-122"/>
              </a:rPr>
              <a:t>BEAUPRÉAU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>
                <a:solidFill>
                  <a:srgbClr val="000000"/>
                </a:solidFill>
                <a:ea typeface="Microsoft YaHei" pitchFamily="34" charset="-122"/>
              </a:rPr>
              <a:t>SSR Saint Famille</a:t>
            </a:r>
            <a:endParaRPr lang="fr-FR" sz="1800">
              <a:solidFill>
                <a:srgbClr val="000000"/>
              </a:solidFill>
              <a:ea typeface="Microsoft YaHei" pitchFamily="34" charset="-122"/>
            </a:endParaRPr>
          </a:p>
        </p:txBody>
      </p:sp>
      <p:sp>
        <p:nvSpPr>
          <p:cNvPr id="69643" name="Rectangle 11"/>
          <p:cNvSpPr>
            <a:spLocks noChangeArrowheads="1"/>
          </p:cNvSpPr>
          <p:nvPr/>
        </p:nvSpPr>
        <p:spPr bwMode="auto">
          <a:xfrm>
            <a:off x="827088" y="5445125"/>
            <a:ext cx="3097212" cy="792163"/>
          </a:xfrm>
          <a:prstGeom prst="rect">
            <a:avLst/>
          </a:prstGeom>
          <a:solidFill>
            <a:srgbClr val="C2FFF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 dirty="0">
                <a:solidFill>
                  <a:srgbClr val="0000FF"/>
                </a:solidFill>
                <a:ea typeface="Microsoft YaHei" pitchFamily="34" charset="-122"/>
              </a:rPr>
              <a:t>HERIC</a:t>
            </a: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 sz="800" b="1" dirty="0">
              <a:solidFill>
                <a:srgbClr val="000090"/>
              </a:solidFill>
              <a:ea typeface="Microsoft YaHei" pitchFamily="34" charset="-122"/>
            </a:endParaRPr>
          </a:p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r>
              <a:rPr lang="fr-FR" sz="1800" b="1" dirty="0">
                <a:solidFill>
                  <a:srgbClr val="000000"/>
                </a:solidFill>
                <a:ea typeface="Microsoft YaHei" pitchFamily="34" charset="-122"/>
              </a:rPr>
              <a:t>EHPAD La Perrière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96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9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9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9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69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9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696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69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6" grpId="0" animBg="1"/>
      <p:bldP spid="69637" grpId="0" animBg="1"/>
      <p:bldP spid="69638" grpId="0" animBg="1"/>
      <p:bldP spid="69641" grpId="0" animBg="1"/>
      <p:bldP spid="69642" grpId="0" animBg="1"/>
      <p:bldP spid="6964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1"/>
          <p:cNvSpPr txBox="1">
            <a:spLocks noChangeArrowheads="1"/>
          </p:cNvSpPr>
          <p:nvPr/>
        </p:nvSpPr>
        <p:spPr bwMode="auto">
          <a:xfrm>
            <a:off x="395288" y="602138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400" dirty="0" smtClean="0">
                <a:solidFill>
                  <a:srgbClr val="808080"/>
                </a:solidFill>
                <a:latin typeface="Tahoma" pitchFamily="34" charset="0"/>
              </a:rPr>
              <a:t>Mai 2021</a:t>
            </a:r>
            <a:endParaRPr lang="fr-FR" sz="1400" dirty="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2195513" y="1700213"/>
            <a:ext cx="4724400" cy="8191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Jusqu</a:t>
            </a:r>
            <a:r>
              <a:rPr lang="fr-FR" alt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à la mort accompagner la vie</a:t>
            </a:r>
            <a:b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</a:b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Association reconnue d</a:t>
            </a:r>
            <a:r>
              <a:rPr lang="fr-FR" alt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’</a:t>
            </a:r>
            <a:r>
              <a:rPr lang="fr-FR" sz="1400">
                <a:solidFill>
                  <a:srgbClr val="008000"/>
                </a:solidFill>
                <a:latin typeface="Arial" charset="0"/>
                <a:cs typeface="Arial" charset="0"/>
              </a:rPr>
              <a:t>utilité publique</a:t>
            </a:r>
          </a:p>
        </p:txBody>
      </p:sp>
      <p:sp>
        <p:nvSpPr>
          <p:cNvPr id="61445" name="Text Box 4"/>
          <p:cNvSpPr txBox="1">
            <a:spLocks noChangeArrowheads="1"/>
          </p:cNvSpPr>
          <p:nvPr/>
        </p:nvSpPr>
        <p:spPr bwMode="auto">
          <a:xfrm>
            <a:off x="1547813" y="3068638"/>
            <a:ext cx="6172200" cy="2514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lnSpc>
                <a:spcPct val="80000"/>
              </a:lnSpc>
              <a:spcBef>
                <a:spcPts val="8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 b="1">
                <a:solidFill>
                  <a:srgbClr val="008000"/>
                </a:solidFill>
                <a:latin typeface="Arial" charset="0"/>
                <a:cs typeface="Arial" charset="0"/>
              </a:rPr>
              <a:t>Jalmalv Nantes</a:t>
            </a: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>
                <a:solidFill>
                  <a:srgbClr val="008000"/>
                </a:solidFill>
                <a:latin typeface="Arial" charset="0"/>
                <a:cs typeface="Arial" charset="0"/>
              </a:rPr>
              <a:t>23, rue des Renards – 44300 Nantes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Tél.  02 51 88 91 32</a:t>
            </a:r>
          </a:p>
          <a:p>
            <a:pPr algn="ctr" eaLnBrk="1" hangingPunct="1">
              <a:lnSpc>
                <a:spcPct val="80000"/>
              </a:lnSpc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1800" b="1">
                <a:solidFill>
                  <a:srgbClr val="008000"/>
                </a:solidFill>
                <a:latin typeface="Arial" charset="0"/>
                <a:cs typeface="Arial" charset="0"/>
              </a:rPr>
              <a:t>Jalmalv-nantes@orange.fr</a:t>
            </a:r>
          </a:p>
          <a:p>
            <a:pPr algn="ctr" eaLnBrk="1" hangingPunct="1">
              <a:lnSpc>
                <a:spcPct val="80000"/>
              </a:lnSpc>
              <a:spcBef>
                <a:spcPts val="5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000" b="1">
              <a:solidFill>
                <a:srgbClr val="008000"/>
              </a:solidFill>
              <a:latin typeface="Arial" charset="0"/>
              <a:cs typeface="Arial" charset="0"/>
            </a:endParaRPr>
          </a:p>
          <a:p>
            <a:pPr algn="ctr" eaLnBrk="1" hangingPunct="1">
              <a:lnSpc>
                <a:spcPct val="80000"/>
              </a:lnSpc>
              <a:spcBef>
                <a:spcPts val="60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000" b="1">
                <a:solidFill>
                  <a:srgbClr val="008000"/>
                </a:solidFill>
                <a:latin typeface="Arial" charset="0"/>
                <a:cs typeface="Arial" charset="0"/>
              </a:rPr>
              <a:t>http://</a:t>
            </a:r>
            <a:r>
              <a:rPr lang="fr-FR" b="1">
                <a:solidFill>
                  <a:srgbClr val="008000"/>
                </a:solidFill>
                <a:latin typeface="Arial" charset="0"/>
                <a:cs typeface="Arial" charset="0"/>
              </a:rPr>
              <a:t>www.jalmalv-nantes.fr</a:t>
            </a:r>
          </a:p>
        </p:txBody>
      </p:sp>
      <p:pic>
        <p:nvPicPr>
          <p:cNvPr id="26629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42988" y="333375"/>
            <a:ext cx="7023100" cy="1371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266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650" y="3573463"/>
            <a:ext cx="1258888" cy="143986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14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381000" y="333375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1125538"/>
            <a:ext cx="8424862" cy="524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Fédération reconnue d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Utilité Publique 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(légitimée dans son domaine par un décret du Conseil d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Etat)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Association Loi 1901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Humaniste et Laïque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Apolitique</a:t>
            </a: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Regroupant des bénévoles accompagnants, dans le respect de 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la Charte Internationale du Bénévolat 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:</a:t>
            </a:r>
          </a:p>
          <a:p>
            <a:pPr marL="334963" indent="-334963" eaLnBrk="1" hangingPunct="1">
              <a:spcBef>
                <a:spcPts val="700"/>
              </a:spcBef>
              <a:spcAft>
                <a:spcPts val="1800"/>
              </a:spcAft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  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 « Un bénévole est celui qui s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engage de son plein gré, d</a:t>
            </a:r>
            <a:r>
              <a:rPr lang="fr-FR" alt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0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une manière désintéressée, dans une action organisée au service de la communauté. »</a:t>
            </a:r>
            <a:endParaRPr lang="fr-FR" sz="2000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Intervenant auprès de 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toute personne en souffrance </a:t>
            </a:r>
            <a:r>
              <a:rPr 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	</a:t>
            </a:r>
            <a:endParaRPr 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marL="334963" indent="-334963"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5124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0FB5753C-BCE2-4F9F-93D6-93B2E273C947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3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61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1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614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395288" y="260350"/>
            <a:ext cx="8001000" cy="89058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Qui sommes nous?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95288" y="908050"/>
            <a:ext cx="8280400" cy="525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2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Cofondateur et membre de la SFAP </a:t>
            </a:r>
            <a:r>
              <a:rPr 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(Société Française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d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Accompagnement et de Soins Palliatifs</a:t>
            </a: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 et de 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EAPC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(Association Européenne de Soins Palliatifs</a:t>
            </a: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 i="1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Partenaire des commissions des lois bioéthiques</a:t>
            </a:r>
            <a:r>
              <a:rPr lang="fr-FR" sz="2200" i="1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(Kouchner, Léonetti, Léonetti-Clayes)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Adhérent à Compas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(Coordination Mutualisée de Proximité pour l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Appui et le Soutien)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 i="1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Editeur 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d</a:t>
            </a:r>
            <a:r>
              <a:rPr lang="fr-FR" alt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une 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revue trimestrielle: 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 Lien</a:t>
            </a:r>
            <a:r>
              <a:rPr lang="fr-FR" sz="22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 </a:t>
            </a:r>
            <a:r>
              <a:rPr lang="fr-FR" sz="22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(distribué à tous ses adhérents)</a:t>
            </a:r>
          </a:p>
          <a:p>
            <a:pPr eaLnBrk="1" hangingPunct="1">
              <a:spcBef>
                <a:spcPts val="700"/>
              </a:spcBef>
              <a:buClr>
                <a:srgbClr val="006600"/>
              </a:buClr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8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r>
              <a:rPr lang="fr-FR" sz="3200">
                <a:solidFill>
                  <a:srgbClr val="F8F8F8"/>
                </a:solidFill>
                <a:latin typeface="Tahoma" pitchFamily="34" charset="0"/>
                <a:ea typeface="Microsoft YaHei" pitchFamily="34" charset="-122"/>
              </a:rPr>
              <a:t> </a:t>
            </a:r>
          </a:p>
          <a:p>
            <a:pPr eaLnBrk="1" hangingPunct="1">
              <a:spcBef>
                <a:spcPts val="800"/>
              </a:spcBef>
              <a:buSzPct val="10000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</a:pPr>
            <a:endParaRPr lang="fr-FR" sz="3200">
              <a:solidFill>
                <a:srgbClr val="F8F8F8"/>
              </a:solidFill>
              <a:latin typeface="Tahoma" pitchFamily="34" charset="0"/>
              <a:ea typeface="Microsoft YaHei" pitchFamily="34" charset="-122"/>
            </a:endParaRPr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3412A33C-2578-49C1-988D-6DB2E06B26D7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4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61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3" dur="500"/>
                                        <p:tgtEl>
                                          <p:spTgt spid="614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4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5B5C8988-45FC-4BAD-B05D-D2C605B143EC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5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684213" y="260350"/>
            <a:ext cx="7772400" cy="60007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Ctr="1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  <a:cs typeface="ＭＳ Ｐゴシック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1" hangingPunct="1">
              <a:buSzPct val="100000"/>
              <a:defRPr/>
            </a:pPr>
            <a:r>
              <a:rPr lang="fr-FR" sz="3200" dirty="0" smtClean="0">
                <a:solidFill>
                  <a:srgbClr val="000090"/>
                </a:solidFill>
                <a:latin typeface="Arial" charset="0"/>
                <a:cs typeface="Arial" charset="0"/>
              </a:rPr>
              <a:t>Et nos financements?</a:t>
            </a:r>
          </a:p>
          <a:p>
            <a:pPr eaLnBrk="1" hangingPunct="1">
              <a:buSzPct val="100000"/>
              <a:defRPr/>
            </a:pPr>
            <a:endParaRPr lang="fr-FR" sz="1800" dirty="0" smtClean="0">
              <a:solidFill>
                <a:schemeClr val="accent1">
                  <a:lumMod val="75000"/>
                </a:schemeClr>
              </a:solidFill>
              <a:latin typeface="Arial" charset="0"/>
              <a:cs typeface="Arial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4343400"/>
            <a:ext cx="7924800" cy="1752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fr-FR"/>
          </a:p>
        </p:txBody>
      </p:sp>
      <p:sp>
        <p:nvSpPr>
          <p:cNvPr id="3" name="ZoneTexte 2"/>
          <p:cNvSpPr txBox="1">
            <a:spLocks noChangeArrowheads="1"/>
          </p:cNvSpPr>
          <p:nvPr/>
        </p:nvSpPr>
        <p:spPr bwMode="auto">
          <a:xfrm>
            <a:off x="539750" y="1341438"/>
            <a:ext cx="8280400" cy="3876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Wingdings" pitchFamily="2" charset="2"/>
              <a:buChar char="v"/>
            </a:pPr>
            <a:r>
              <a:rPr lang="fr-FR" sz="2200" b="1">
                <a:solidFill>
                  <a:srgbClr val="32946A"/>
                </a:solidFill>
              </a:rPr>
              <a:t>CNAMTS</a:t>
            </a:r>
            <a:r>
              <a:rPr lang="fr-FR" sz="2200" b="1">
                <a:solidFill>
                  <a:schemeClr val="accent1"/>
                </a:solidFill>
              </a:rPr>
              <a:t> </a:t>
            </a:r>
            <a:r>
              <a:rPr lang="fr-FR" sz="1800" i="1">
                <a:solidFill>
                  <a:schemeClr val="tx1"/>
                </a:solidFill>
              </a:rPr>
              <a:t>(Caisse Nationale de l</a:t>
            </a:r>
            <a:r>
              <a:rPr lang="fr-FR" altLang="fr-FR" sz="1800" i="1">
                <a:solidFill>
                  <a:schemeClr val="tx1"/>
                </a:solidFill>
              </a:rPr>
              <a:t>’</a:t>
            </a:r>
            <a:r>
              <a:rPr lang="fr-FR" sz="1800" i="1">
                <a:solidFill>
                  <a:schemeClr val="tx1"/>
                </a:solidFill>
              </a:rPr>
              <a:t>Assurance Vieillesse des Travailleurs Salariés</a:t>
            </a:r>
            <a:r>
              <a:rPr lang="fr-FR" sz="2000" i="1">
                <a:solidFill>
                  <a:schemeClr val="tx1"/>
                </a:solidFill>
              </a:rPr>
              <a:t>)</a:t>
            </a:r>
            <a:r>
              <a:rPr lang="fr-FR" sz="2000">
                <a:solidFill>
                  <a:schemeClr val="tx1"/>
                </a:solidFill>
              </a:rPr>
              <a:t> </a:t>
            </a:r>
            <a:r>
              <a:rPr lang="fr-FR" sz="2200" b="1">
                <a:solidFill>
                  <a:srgbClr val="32946A"/>
                </a:solidFill>
              </a:rPr>
              <a:t>-SFAP </a:t>
            </a:r>
            <a:r>
              <a:rPr lang="fr-FR" sz="1800" i="1">
                <a:solidFill>
                  <a:srgbClr val="000000"/>
                </a:solidFill>
              </a:rPr>
              <a:t>(Société Française d</a:t>
            </a:r>
            <a:r>
              <a:rPr lang="fr-FR" altLang="fr-FR" sz="1800" i="1">
                <a:solidFill>
                  <a:srgbClr val="000000"/>
                </a:solidFill>
              </a:rPr>
              <a:t>’</a:t>
            </a:r>
            <a:r>
              <a:rPr lang="fr-FR" sz="1800" i="1">
                <a:solidFill>
                  <a:srgbClr val="000000"/>
                </a:solidFill>
              </a:rPr>
              <a:t>Accompagnement et de Soins Palliatifs)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sz="800" i="1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b="1">
                <a:solidFill>
                  <a:srgbClr val="7878DE"/>
                </a:solidFill>
              </a:rPr>
              <a:t>Donateurs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sz="800" b="1">
              <a:solidFill>
                <a:srgbClr val="FFFF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b="1" i="1">
                <a:solidFill>
                  <a:srgbClr val="FF6600"/>
                </a:solidFill>
              </a:rPr>
              <a:t>Communes</a:t>
            </a:r>
            <a:r>
              <a:rPr lang="fr-FR" sz="1800" i="1">
                <a:solidFill>
                  <a:srgbClr val="000000"/>
                </a:solidFill>
              </a:rPr>
              <a:t> (Chapelle Sur Erdre, St Aignan de Grand Lieu, Ste Luce sur Loire, Vertou, Cholet, Carquefou, Nantes</a:t>
            </a:r>
            <a:r>
              <a:rPr lang="is-IS" sz="1800" i="1">
                <a:solidFill>
                  <a:srgbClr val="000000"/>
                </a:solidFill>
              </a:rPr>
              <a:t>…)</a:t>
            </a:r>
          </a:p>
          <a:p>
            <a:pPr marL="342900" indent="-342900">
              <a:buFont typeface="Wingdings" pitchFamily="2" charset="2"/>
              <a:buChar char="v"/>
            </a:pPr>
            <a:endParaRPr lang="is-IS" sz="800" i="1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is-IS" b="1">
                <a:solidFill>
                  <a:srgbClr val="0000FF"/>
                </a:solidFill>
              </a:rPr>
              <a:t>Ligue contre le Cancer</a:t>
            </a:r>
            <a:endParaRPr lang="is-IS" sz="1800" i="1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endParaRPr lang="fr-FR" sz="800" i="1">
              <a:solidFill>
                <a:srgbClr val="000000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b="1">
                <a:solidFill>
                  <a:srgbClr val="47FFD1"/>
                </a:solidFill>
              </a:rPr>
              <a:t>Conseil Général</a:t>
            </a:r>
          </a:p>
          <a:p>
            <a:pPr marL="342900" indent="-342900">
              <a:buFont typeface="Wingdings" pitchFamily="2" charset="2"/>
              <a:buChar char="v"/>
            </a:pPr>
            <a:endParaRPr lang="fr-FR" sz="800" b="1">
              <a:solidFill>
                <a:srgbClr val="47FFD1"/>
              </a:solidFill>
            </a:endParaRPr>
          </a:p>
          <a:p>
            <a:pPr marL="342900" indent="-342900">
              <a:buFont typeface="Wingdings" pitchFamily="2" charset="2"/>
              <a:buChar char="v"/>
            </a:pPr>
            <a:r>
              <a:rPr lang="fr-FR" b="1">
                <a:solidFill>
                  <a:srgbClr val="800000"/>
                </a:solidFill>
              </a:rPr>
              <a:t>Mécénat privé</a:t>
            </a:r>
          </a:p>
          <a:p>
            <a:pPr marL="342900" indent="-342900"/>
            <a:endParaRPr lang="fr-FR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677F878E-6048-40C9-AA97-D93AA6B62F1F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6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4819" name="Text Box 2"/>
          <p:cNvSpPr txBox="1">
            <a:spLocks noChangeArrowheads="1"/>
          </p:cNvSpPr>
          <p:nvPr/>
        </p:nvSpPr>
        <p:spPr bwMode="auto">
          <a:xfrm>
            <a:off x="381000" y="260350"/>
            <a:ext cx="8001000" cy="7207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4000">
                <a:solidFill>
                  <a:srgbClr val="008000"/>
                </a:solidFill>
                <a:latin typeface="Arial" charset="0"/>
                <a:cs typeface="Arial" charset="0"/>
              </a:rPr>
              <a:t>					</a:t>
            </a: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Objectifs</a:t>
            </a:r>
            <a:r>
              <a:rPr lang="fr-FR" sz="3200">
                <a:solidFill>
                  <a:srgbClr val="000090"/>
                </a:solidFill>
                <a:latin typeface="Tahoma" pitchFamily="34" charset="0"/>
              </a:rPr>
              <a:t> JALMALV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468313" y="908050"/>
            <a:ext cx="8426450" cy="5472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 b="1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Accompagner les personnes en fin de vie, âgées ou gravement malades</a:t>
            </a: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l</a:t>
            </a:r>
            <a:r>
              <a:rPr lang="fr-FR" alt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hôpital, en cliniques, en </a:t>
            </a:r>
            <a:r>
              <a:rPr lang="fr-FR" sz="18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EHPAD</a:t>
            </a: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, à domicile</a:t>
            </a: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Soutenir</a:t>
            </a:r>
            <a:r>
              <a:rPr lang="fr-FR" sz="2300">
                <a:solidFill>
                  <a:srgbClr val="008000"/>
                </a:solidFill>
                <a:latin typeface="Arial" charset="0"/>
                <a:ea typeface="Microsoft YaHei" pitchFamily="34" charset="-122"/>
              </a:rPr>
              <a:t>, </a:t>
            </a:r>
            <a:r>
              <a:rPr lang="fr-FR" sz="2300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lors des accompagnements, </a:t>
            </a: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les aidants naturels</a:t>
            </a: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Proposer un soutien </a:t>
            </a: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aux personnes vivant un deuil: </a:t>
            </a: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	</a:t>
            </a:r>
            <a:r>
              <a:rPr lang="fr-FR" sz="2300" i="1">
                <a:solidFill>
                  <a:srgbClr val="000090"/>
                </a:solidFill>
                <a:latin typeface="Arial" charset="0"/>
                <a:ea typeface="Microsoft YaHei" pitchFamily="34" charset="-122"/>
              </a:rPr>
              <a:t>Enfants, Adultes et Adolescents</a:t>
            </a: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 i="1">
              <a:solidFill>
                <a:srgbClr val="00009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Participer aux </a:t>
            </a: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évolutions de la société</a:t>
            </a: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</a:t>
            </a:r>
            <a:r>
              <a:rPr lang="fr-FR" sz="23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sur la maladie grave, la vieillesse, la fin de vie, la mort et 	le 	deuil</a:t>
            </a:r>
            <a:endParaRPr 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457200" lvl="1" indent="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r>
              <a:rPr lang="fr-FR" sz="23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Contribuer au développement des </a:t>
            </a:r>
            <a:r>
              <a:rPr lang="fr-FR" sz="23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Soins Palliatifs</a:t>
            </a: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>
              <a:solidFill>
                <a:srgbClr val="008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70000"/>
              </a:lnSpc>
              <a:spcBef>
                <a:spcPts val="400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300" i="1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675"/>
              </a:spcBef>
              <a:buClr>
                <a:srgbClr val="008000"/>
              </a:buClr>
              <a:buSzPct val="100000"/>
              <a:buFont typeface="Wingdings" pitchFamily="2" charset="2"/>
              <a:buChar char="ü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>
              <a:solidFill>
                <a:schemeClr val="tx1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700"/>
              </a:spcBef>
              <a:buClr>
                <a:srgbClr val="006600"/>
              </a:buClr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6350" eaLnBrk="1" hangingPunct="1">
              <a:lnSpc>
                <a:spcPct val="80000"/>
              </a:lnSpc>
              <a:spcBef>
                <a:spcPts val="700"/>
              </a:spcBef>
              <a:buSzPct val="100000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</a:pPr>
            <a:endParaRPr lang="fr-FR" sz="28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7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7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1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AF212607-CC4F-4E8C-B4D0-E3F339A31F14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7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36867" name="Text Box 2"/>
          <p:cNvSpPr txBox="1">
            <a:spLocks noChangeArrowheads="1"/>
          </p:cNvSpPr>
          <p:nvPr/>
        </p:nvSpPr>
        <p:spPr bwMode="auto">
          <a:xfrm>
            <a:off x="179388" y="381000"/>
            <a:ext cx="8785225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Ctr="1"/>
          <a:lstStyle/>
          <a:p>
            <a:pPr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</a:rPr>
              <a:t>Le Bénévolat d</a:t>
            </a:r>
            <a:r>
              <a:rPr lang="fr-FR" altLang="fr-FR" sz="3200">
                <a:solidFill>
                  <a:srgbClr val="000090"/>
                </a:solidFill>
                <a:latin typeface="Arial" charset="0"/>
              </a:rPr>
              <a:t>’</a:t>
            </a:r>
            <a:r>
              <a:rPr lang="fr-FR" sz="3200">
                <a:solidFill>
                  <a:srgbClr val="000090"/>
                </a:solidFill>
                <a:latin typeface="Arial" charset="0"/>
              </a:rPr>
              <a:t>Accompagnement </a:t>
            </a:r>
            <a:endParaRPr lang="fr-FR" sz="3200" i="1">
              <a:solidFill>
                <a:srgbClr val="000090"/>
              </a:solidFill>
              <a:latin typeface="Arial" charset="0"/>
            </a:endParaRP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323850" y="908050"/>
            <a:ext cx="8512175" cy="51847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>
              <a:solidFill>
                <a:srgbClr val="008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La loi du 9 Juin 1999 </a:t>
            </a:r>
            <a:r>
              <a:rPr lang="fr-FR" sz="2200">
                <a:solidFill>
                  <a:srgbClr val="000000"/>
                </a:solidFill>
                <a:latin typeface="Arial" charset="0"/>
              </a:rPr>
              <a:t>officialise le bénévolat d</a:t>
            </a:r>
            <a:r>
              <a:rPr lang="fr-FR" altLang="fr-FR" sz="2200">
                <a:solidFill>
                  <a:srgbClr val="000000"/>
                </a:solidFill>
                <a:latin typeface="Arial" charset="0"/>
              </a:rPr>
              <a:t>’</a:t>
            </a:r>
            <a:r>
              <a:rPr lang="fr-FR" sz="2200">
                <a:solidFill>
                  <a:srgbClr val="000000"/>
                </a:solidFill>
                <a:latin typeface="Arial" charset="0"/>
              </a:rPr>
              <a:t>accompagnement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chemeClr val="tx1"/>
                </a:solidFill>
                <a:latin typeface="Arial" charset="0"/>
                <a:cs typeface="Arial" charset="0"/>
              </a:rPr>
              <a:t>			</a:t>
            </a:r>
            <a:r>
              <a:rPr lang="fr-FR" sz="2200" i="1">
                <a:solidFill>
                  <a:srgbClr val="000090"/>
                </a:solidFill>
                <a:latin typeface="Arial" charset="0"/>
                <a:cs typeface="Arial" charset="0"/>
              </a:rPr>
              <a:t>Autorise la présence des bénévoles près des malades et 	leurs proches, dans les établissements de santé publics et 	privés</a:t>
            </a:r>
            <a:r>
              <a:rPr lang="fr-FR" sz="2200">
                <a:solidFill>
                  <a:srgbClr val="000090"/>
                </a:solidFill>
                <a:latin typeface="Arial" charset="0"/>
              </a:rPr>
              <a:t>.   </a:t>
            </a: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b="1">
                <a:solidFill>
                  <a:srgbClr val="00664D"/>
                </a:solidFill>
                <a:latin typeface="Arial" charset="0"/>
              </a:rPr>
              <a:t> </a:t>
            </a:r>
            <a:r>
              <a:rPr lang="fr-FR" sz="2200">
                <a:solidFill>
                  <a:srgbClr val="00664D"/>
                </a:solidFill>
                <a:latin typeface="Arial" charset="0"/>
              </a:rPr>
              <a:t>Une Convention de Partenariat </a:t>
            </a:r>
            <a:r>
              <a:rPr lang="fr-FR" sz="2200">
                <a:solidFill>
                  <a:srgbClr val="000000"/>
                </a:solidFill>
                <a:latin typeface="Arial" charset="0"/>
              </a:rPr>
              <a:t>matérialise la présence des bénévoles dans une structure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 i="1">
                <a:solidFill>
                  <a:srgbClr val="000000"/>
                </a:solidFill>
                <a:latin typeface="Arial" charset="0"/>
              </a:rPr>
              <a:t>	</a:t>
            </a:r>
            <a:r>
              <a:rPr lang="fr-FR" sz="2200" i="1">
                <a:solidFill>
                  <a:srgbClr val="000090"/>
                </a:solidFill>
                <a:latin typeface="Arial" charset="0"/>
              </a:rPr>
              <a:t>Signée entre JALMALV Nantes et l</a:t>
            </a:r>
            <a:r>
              <a:rPr lang="fr-FR" altLang="fr-FR" sz="2200" i="1">
                <a:solidFill>
                  <a:srgbClr val="000090"/>
                </a:solidFill>
                <a:latin typeface="Arial" charset="0"/>
              </a:rPr>
              <a:t>’</a:t>
            </a:r>
            <a:r>
              <a:rPr lang="fr-FR" sz="2200" i="1">
                <a:solidFill>
                  <a:srgbClr val="000090"/>
                </a:solidFill>
                <a:latin typeface="Arial" charset="0"/>
              </a:rPr>
              <a:t>établissement </a:t>
            </a:r>
          </a:p>
          <a:p>
            <a:pPr marL="457200" lvl="1" indent="0" eaLnBrk="1" hangingPunct="1">
              <a:spcBef>
                <a:spcPts val="500"/>
              </a:spcBef>
              <a:buClr>
                <a:srgbClr val="006600"/>
              </a:buClr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2200">
              <a:solidFill>
                <a:srgbClr val="000000"/>
              </a:solidFill>
              <a:latin typeface="Arial" charset="0"/>
            </a:endParaRPr>
          </a:p>
          <a:p>
            <a:pPr marL="457200" indent="-457200" eaLnBrk="1" hangingPunct="1">
              <a:spcBef>
                <a:spcPts val="45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Une formation d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’</a:t>
            </a:r>
            <a:r>
              <a:rPr lang="fr-FR" sz="2200">
                <a:solidFill>
                  <a:srgbClr val="00664D"/>
                </a:solidFill>
                <a:latin typeface="Arial" charset="0"/>
              </a:rPr>
              <a:t>un an et un soutien continu </a:t>
            </a:r>
            <a:r>
              <a:rPr lang="fr-FR" sz="2200">
                <a:solidFill>
                  <a:srgbClr val="000000"/>
                </a:solidFill>
                <a:latin typeface="Arial" charset="0"/>
              </a:rPr>
              <a:t>sont assurés aux bénévoles</a:t>
            </a:r>
          </a:p>
          <a:p>
            <a:pPr marL="457200" indent="-457200" eaLnBrk="1" hangingPunct="1">
              <a:spcBef>
                <a:spcPts val="450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endParaRPr lang="fr-FR" sz="1800">
              <a:solidFill>
                <a:srgbClr val="000000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" dur="5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1"/>
          <p:cNvSpPr txBox="1">
            <a:spLocks noChangeArrowheads="1"/>
          </p:cNvSpPr>
          <p:nvPr/>
        </p:nvSpPr>
        <p:spPr bwMode="auto">
          <a:xfrm>
            <a:off x="6875463" y="6092825"/>
            <a:ext cx="1905000" cy="379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172788F7-6266-4A3B-9F68-1630CB6C218F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8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  <p:sp>
        <p:nvSpPr>
          <p:cNvPr id="40963" name="Text Box 2"/>
          <p:cNvSpPr txBox="1">
            <a:spLocks noChangeArrowheads="1"/>
          </p:cNvSpPr>
          <p:nvPr/>
        </p:nvSpPr>
        <p:spPr bwMode="auto">
          <a:xfrm>
            <a:off x="323850" y="333375"/>
            <a:ext cx="8424863" cy="503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algn="ct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Son rôle?</a:t>
            </a:r>
          </a:p>
        </p:txBody>
      </p:sp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250825" y="1196975"/>
            <a:ext cx="8569325" cy="583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200" u="sng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Aller à la rencontre de l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</a:rPr>
              <a:t>’</a:t>
            </a:r>
            <a:r>
              <a:rPr lang="fr-FR" sz="2200">
                <a:solidFill>
                  <a:srgbClr val="00664D"/>
                </a:solidFill>
                <a:latin typeface="Arial" charset="0"/>
              </a:rPr>
              <a:t>autre </a:t>
            </a:r>
            <a:r>
              <a:rPr lang="fr-FR" sz="2200">
                <a:solidFill>
                  <a:srgbClr val="000090"/>
                </a:solidFill>
                <a:latin typeface="Arial" charset="0"/>
              </a:rPr>
              <a:t>avec humanité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800">
              <a:solidFill>
                <a:srgbClr val="008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Proposer un temps de présence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800">
              <a:solidFill>
                <a:srgbClr val="00664D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Ecouter : </a:t>
            </a:r>
            <a:r>
              <a:rPr lang="fr-FR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sans jugement, ni conseil, ni projet</a:t>
            </a: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Assurer cette présence bienveillante à la personne, aux proches, aux soignants</a:t>
            </a:r>
          </a:p>
          <a:p>
            <a:pPr marL="349250" indent="-342900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800">
              <a:solidFill>
                <a:srgbClr val="000000"/>
              </a:solidFill>
              <a:latin typeface="Arial" charset="0"/>
            </a:endParaRPr>
          </a:p>
          <a:p>
            <a:pPr marL="349250" indent="-342900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</a:rPr>
              <a:t>Etre dans l</a:t>
            </a:r>
            <a:r>
              <a:rPr lang="fr-FR" altLang="fr-FR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’</a:t>
            </a:r>
            <a:r>
              <a:rPr lang="fr-FR" altLang="ja-JP" sz="2200">
                <a:solidFill>
                  <a:srgbClr val="00664D"/>
                </a:solidFill>
                <a:latin typeface="Arial" charset="0"/>
                <a:cs typeface="Times New Roman" pitchFamily="18" charset="0"/>
              </a:rPr>
              <a:t>Etre, </a:t>
            </a:r>
            <a:r>
              <a:rPr lang="fr-FR" altLang="ja-JP" sz="2200">
                <a:solidFill>
                  <a:srgbClr val="000090"/>
                </a:solidFill>
                <a:latin typeface="Arial" charset="0"/>
                <a:cs typeface="Times New Roman" pitchFamily="18" charset="0"/>
              </a:rPr>
              <a:t>pas dans le Faire</a:t>
            </a:r>
            <a:endParaRPr lang="fr-FR" sz="2200">
              <a:solidFill>
                <a:srgbClr val="000090"/>
              </a:solidFill>
              <a:latin typeface="Arial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12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2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 Box 1"/>
          <p:cNvSpPr txBox="1">
            <a:spLocks noChangeArrowheads="1"/>
          </p:cNvSpPr>
          <p:nvPr/>
        </p:nvSpPr>
        <p:spPr bwMode="auto">
          <a:xfrm>
            <a:off x="323850" y="404813"/>
            <a:ext cx="8964613" cy="11033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/>
          <a:lstStyle/>
          <a:p>
            <a:pPr marL="741363" lvl="1" indent="0" eaLnBrk="1" hangingPunct="1">
              <a:buSzPct val="100000"/>
              <a:tabLst>
                <a:tab pos="741363" algn="l"/>
                <a:tab pos="1189038" algn="l"/>
                <a:tab pos="1638300" algn="l"/>
                <a:tab pos="2087563" algn="l"/>
                <a:tab pos="2536825" algn="l"/>
                <a:tab pos="2986088" algn="l"/>
                <a:tab pos="3435350" algn="l"/>
                <a:tab pos="3884613" algn="l"/>
                <a:tab pos="4333875" algn="l"/>
                <a:tab pos="4783138" algn="l"/>
                <a:tab pos="5232400" algn="l"/>
                <a:tab pos="5681663" algn="l"/>
                <a:tab pos="6130925" algn="l"/>
                <a:tab pos="6580188" algn="l"/>
                <a:tab pos="7029450" algn="l"/>
                <a:tab pos="7478713" algn="l"/>
                <a:tab pos="7927975" algn="l"/>
                <a:tab pos="8377238" algn="l"/>
                <a:tab pos="8826500" algn="l"/>
                <a:tab pos="9275763" algn="l"/>
                <a:tab pos="9725025" algn="l"/>
              </a:tabLst>
            </a:pPr>
            <a:r>
              <a:rPr lang="fr-FR" sz="3200">
                <a:solidFill>
                  <a:srgbClr val="000090"/>
                </a:solidFill>
                <a:latin typeface="Arial" charset="0"/>
                <a:cs typeface="Arial" charset="0"/>
              </a:rPr>
              <a:t>	Où exerce-t-il son bénévolat?</a:t>
            </a:r>
          </a:p>
        </p:txBody>
      </p:sp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539750" y="1557338"/>
            <a:ext cx="8281988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établissements hospitaliers 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(publics ou privés) :        </a:t>
            </a:r>
          </a:p>
          <a:p>
            <a:pPr marL="341313" indent="-339725" eaLnBrk="1" hangingPunct="1">
              <a:spcBef>
                <a:spcPts val="500"/>
              </a:spcBef>
              <a:buClr>
                <a:srgbClr val="00664D"/>
              </a:buClr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	 Cliniques,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CHU, Unité de Soins Palliatifs, Hôpitaux Locaux, 	Centres de SSR (Centres de Soins de Suite et de 	Rééducation), services d</a:t>
            </a:r>
            <a:r>
              <a:rPr lang="fr-FR" alt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hospitalisation: en Cancérologie, 	Gériatrie, unité de longs Séjour…… 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2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Dans les EHPAD </a:t>
            </a:r>
            <a:r>
              <a:rPr lang="fr-FR" sz="22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(Etablissements d</a:t>
            </a:r>
            <a:r>
              <a:rPr lang="fr-FR" altLang="fr-FR" sz="22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’</a:t>
            </a:r>
            <a:r>
              <a:rPr lang="fr-FR" sz="2200" i="1">
                <a:solidFill>
                  <a:schemeClr val="tx1"/>
                </a:solidFill>
                <a:latin typeface="Arial" charset="0"/>
                <a:ea typeface="Microsoft YaHei" pitchFamily="34" charset="-122"/>
              </a:rPr>
              <a:t>Hébergement pour Personnes âgées Dépendantes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) et </a:t>
            </a: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Résidences Services </a:t>
            </a:r>
            <a:r>
              <a:rPr lang="fr-FR" sz="2200" i="1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(Foyers Logement) </a:t>
            </a:r>
            <a:r>
              <a:rPr lang="fr-FR" sz="2200">
                <a:solidFill>
                  <a:srgbClr val="000000"/>
                </a:solidFill>
                <a:latin typeface="Arial" charset="0"/>
                <a:ea typeface="Microsoft YaHei" pitchFamily="34" charset="-122"/>
              </a:rPr>
              <a:t>.....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200">
              <a:solidFill>
                <a:srgbClr val="00664D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Clr>
                <a:srgbClr val="006600"/>
              </a:buClr>
              <a:buSzPct val="100000"/>
              <a:buFont typeface="Wingdings" pitchFamily="2" charset="2"/>
              <a:buChar char="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r>
              <a:rPr lang="fr-FR" sz="2200">
                <a:solidFill>
                  <a:srgbClr val="00664D"/>
                </a:solidFill>
                <a:latin typeface="Arial" charset="0"/>
                <a:ea typeface="Microsoft YaHei" pitchFamily="34" charset="-122"/>
              </a:rPr>
              <a:t>A Domicile</a:t>
            </a: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  <a:p>
            <a:pPr marL="341313" indent="-339725" eaLnBrk="1" hangingPunct="1">
              <a:spcBef>
                <a:spcPts val="500"/>
              </a:spcBef>
              <a:buSzPct val="100000"/>
              <a:tabLst>
                <a:tab pos="341313" algn="l"/>
                <a:tab pos="788988" algn="l"/>
                <a:tab pos="1238250" algn="l"/>
                <a:tab pos="1687513" algn="l"/>
                <a:tab pos="2136775" algn="l"/>
                <a:tab pos="2586038" algn="l"/>
                <a:tab pos="3035300" algn="l"/>
                <a:tab pos="3484563" algn="l"/>
                <a:tab pos="3933825" algn="l"/>
                <a:tab pos="4383088" algn="l"/>
                <a:tab pos="4832350" algn="l"/>
                <a:tab pos="5281613" algn="l"/>
                <a:tab pos="5730875" algn="l"/>
                <a:tab pos="6180138" algn="l"/>
                <a:tab pos="6629400" algn="l"/>
                <a:tab pos="7078663" algn="l"/>
                <a:tab pos="7527925" algn="l"/>
                <a:tab pos="7977188" algn="l"/>
                <a:tab pos="8426450" algn="l"/>
                <a:tab pos="8875713" algn="l"/>
                <a:tab pos="9324975" algn="l"/>
              </a:tabLst>
            </a:pPr>
            <a:endParaRPr lang="fr-FR" sz="2000">
              <a:solidFill>
                <a:srgbClr val="000000"/>
              </a:solidFill>
              <a:latin typeface="Arial" charset="0"/>
              <a:ea typeface="Microsoft YaHei" pitchFamily="34" charset="-122"/>
            </a:endParaRPr>
          </a:p>
        </p:txBody>
      </p:sp>
      <p:sp>
        <p:nvSpPr>
          <p:cNvPr id="11268" name="Text Box 3"/>
          <p:cNvSpPr txBox="1">
            <a:spLocks noChangeArrowheads="1"/>
          </p:cNvSpPr>
          <p:nvPr/>
        </p:nvSpPr>
        <p:spPr bwMode="auto">
          <a:xfrm>
            <a:off x="6858000" y="6015038"/>
            <a:ext cx="1905000" cy="457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 anchor="b"/>
          <a:lstStyle/>
          <a:p>
            <a:pPr algn="r" eaLnBrk="1" hangingPunct="1"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fld id="{EFC40FB5-BD54-4EBD-BA2E-B9A181110D37}" type="slidenum">
              <a:rPr lang="fr-FR" sz="1400">
                <a:solidFill>
                  <a:srgbClr val="808080"/>
                </a:solidFill>
                <a:latin typeface="Tahoma" pitchFamily="34" charset="0"/>
              </a:rPr>
              <a:pPr algn="r" eaLnBrk="1" hangingPunct="1">
                <a:buSzPct val="10000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</a:pPr>
              <a:t>9</a:t>
            </a:fld>
            <a:endParaRPr lang="fr-FR" sz="1400">
              <a:solidFill>
                <a:srgbClr val="808080"/>
              </a:solidFill>
              <a:latin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22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22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ème Office">
  <a:themeElements>
    <a:clrScheme name="Thème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Thème Office">
      <a:majorFont>
        <a:latin typeface="Tahoma"/>
        <a:ea typeface="Microsoft YaHei"/>
        <a:cs typeface=""/>
      </a:majorFont>
      <a:minorFont>
        <a:latin typeface="Tahoma"/>
        <a:ea typeface="Microsoft YaHei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fr-FR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Thème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hème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hème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10086</TotalTime>
  <Words>1037</Words>
  <Application>Microsoft Office PowerPoint</Application>
  <PresentationFormat>Affichage à l'écran (4:3)</PresentationFormat>
  <Paragraphs>448</Paragraphs>
  <Slides>24</Slides>
  <Notes>22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24</vt:i4>
      </vt:variant>
    </vt:vector>
  </HeadingPairs>
  <TitlesOfParts>
    <vt:vector size="33" baseType="lpstr">
      <vt:lpstr>Times New Roman</vt:lpstr>
      <vt:lpstr>MS PGothic</vt:lpstr>
      <vt:lpstr>Arial</vt:lpstr>
      <vt:lpstr>Tahoma</vt:lpstr>
      <vt:lpstr>Microsoft YaHei</vt:lpstr>
      <vt:lpstr>Arial Unicode MS</vt:lpstr>
      <vt:lpstr>Wingdings</vt:lpstr>
      <vt:lpstr>Thème Office</vt:lpstr>
      <vt:lpstr>1_Thème Office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  <vt:lpstr>Diapositive 18</vt:lpstr>
      <vt:lpstr>Diapositive 19</vt:lpstr>
      <vt:lpstr>Diapositive 20</vt:lpstr>
      <vt:lpstr>Diapositive 21</vt:lpstr>
      <vt:lpstr>Diapositive 22</vt:lpstr>
      <vt:lpstr>Diapositive 23</vt:lpstr>
      <vt:lpstr>Diapositive 24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Jalmalv</dc:creator>
  <cp:lastModifiedBy>Gerard</cp:lastModifiedBy>
  <cp:revision>649</cp:revision>
  <cp:lastPrinted>2016-05-30T12:30:02Z</cp:lastPrinted>
  <dcterms:created xsi:type="dcterms:W3CDTF">1601-01-01T00:00:00Z</dcterms:created>
  <dcterms:modified xsi:type="dcterms:W3CDTF">2021-05-01T08:57:18Z</dcterms:modified>
</cp:coreProperties>
</file>