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7"/>
  </p:notesMasterIdLst>
  <p:sldIdLst>
    <p:sldId id="256" r:id="rId3"/>
    <p:sldId id="257" r:id="rId4"/>
    <p:sldId id="258" r:id="rId5"/>
    <p:sldId id="291" r:id="rId6"/>
    <p:sldId id="306" r:id="rId7"/>
    <p:sldId id="259" r:id="rId8"/>
    <p:sldId id="261" r:id="rId9"/>
    <p:sldId id="284" r:id="rId10"/>
    <p:sldId id="286" r:id="rId11"/>
    <p:sldId id="275" r:id="rId12"/>
    <p:sldId id="310" r:id="rId13"/>
    <p:sldId id="305" r:id="rId14"/>
    <p:sldId id="266" r:id="rId15"/>
    <p:sldId id="267" r:id="rId16"/>
    <p:sldId id="279" r:id="rId17"/>
    <p:sldId id="300" r:id="rId18"/>
    <p:sldId id="288" r:id="rId19"/>
    <p:sldId id="292" r:id="rId20"/>
    <p:sldId id="299" r:id="rId21"/>
    <p:sldId id="280" r:id="rId22"/>
    <p:sldId id="307" r:id="rId23"/>
    <p:sldId id="308" r:id="rId24"/>
    <p:sldId id="309" r:id="rId25"/>
    <p:sldId id="272" r:id="rId26"/>
  </p:sldIdLst>
  <p:sldSz cx="9144000" cy="6858000" type="screen4x3"/>
  <p:notesSz cx="7105650" cy="10236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</p:showPr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225"/>
        <p:guide pos="22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"/>
          <p:cNvSpPr>
            <a:spLocks noChangeArrowheads="1"/>
          </p:cNvSpPr>
          <p:nvPr/>
        </p:nvSpPr>
        <p:spPr bwMode="auto">
          <a:xfrm>
            <a:off x="1" y="1"/>
            <a:ext cx="7105650" cy="10236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</p:spPr>
        <p:txBody>
          <a:bodyPr wrap="none" lIns="99073" tIns="49536" rIns="99073" bIns="4953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25603" name="AutoShape 2"/>
          <p:cNvSpPr>
            <a:spLocks noChangeArrowheads="1"/>
          </p:cNvSpPr>
          <p:nvPr/>
        </p:nvSpPr>
        <p:spPr bwMode="auto">
          <a:xfrm>
            <a:off x="1" y="1"/>
            <a:ext cx="7105650" cy="10236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9073" tIns="49536" rIns="99073" bIns="4953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25604" name="AutoShape 3"/>
          <p:cNvSpPr>
            <a:spLocks noChangeArrowheads="1"/>
          </p:cNvSpPr>
          <p:nvPr/>
        </p:nvSpPr>
        <p:spPr bwMode="auto">
          <a:xfrm>
            <a:off x="1" y="1"/>
            <a:ext cx="7105650" cy="10236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9073" tIns="49536" rIns="99073" bIns="4953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25605" name="AutoShape 4"/>
          <p:cNvSpPr>
            <a:spLocks noChangeArrowheads="1"/>
          </p:cNvSpPr>
          <p:nvPr/>
        </p:nvSpPr>
        <p:spPr bwMode="auto">
          <a:xfrm>
            <a:off x="1" y="1"/>
            <a:ext cx="7105650" cy="10236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9073" tIns="49536" rIns="99073" bIns="4953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25606" name="AutoShape 5"/>
          <p:cNvSpPr>
            <a:spLocks noChangeArrowheads="1"/>
          </p:cNvSpPr>
          <p:nvPr/>
        </p:nvSpPr>
        <p:spPr bwMode="auto">
          <a:xfrm>
            <a:off x="1" y="1"/>
            <a:ext cx="7105650" cy="10236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9073" tIns="49536" rIns="99073" bIns="4953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0" y="0"/>
            <a:ext cx="3079750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9073" tIns="49536" rIns="99073" bIns="4953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027488" y="0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9073" tIns="49536" rIns="99073" bIns="4953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27657" name="Rectangle 8"/>
          <p:cNvSpPr>
            <a:spLocks noGrp="1" noChangeArrowheads="1"/>
          </p:cNvSpPr>
          <p:nvPr>
            <p:ph type="sldImg"/>
          </p:nvPr>
        </p:nvSpPr>
        <p:spPr bwMode="auto">
          <a:xfrm>
            <a:off x="995363" y="768350"/>
            <a:ext cx="5106987" cy="38290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947738" y="4862513"/>
            <a:ext cx="5202237" cy="4597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513" tIns="50707" rIns="97513" bIns="5070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>
            <a:off x="0" y="9725026"/>
            <a:ext cx="3079750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9073" tIns="49536" rIns="99073" bIns="49536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4027489" y="9725025"/>
            <a:ext cx="3070225" cy="503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7513" tIns="50707" rIns="97513" bIns="50707" numCol="1" anchor="b" anchorCtr="0" compatLnSpc="1">
            <a:prstTxWarp prst="textNoShape">
              <a:avLst/>
            </a:prstTxWarp>
          </a:bodyPr>
          <a:lstStyle>
            <a:lvl1pPr marL="233119" indent="-226598" algn="r" eaLnBrk="1" hangingPunct="1">
              <a:buSzPct val="45000"/>
              <a:tabLst>
                <a:tab pos="784127" algn="l"/>
                <a:tab pos="1568252" algn="l"/>
                <a:tab pos="2352378" algn="l"/>
                <a:tab pos="3136503" algn="l"/>
              </a:tabLst>
              <a:defRPr sz="1300">
                <a:solidFill>
                  <a:srgbClr val="000000"/>
                </a:solidFill>
                <a:ea typeface="Microsoft YaHei" pitchFamily="34" charset="-122"/>
              </a:defRPr>
            </a:lvl1pPr>
          </a:lstStyle>
          <a:p>
            <a:pPr>
              <a:defRPr/>
            </a:pPr>
            <a:fld id="{1870A5B3-2EB0-4F2A-B06E-48095588D4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0754B9E5-7CB5-4024-91A8-827E8598172B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1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79F11802-420F-495F-8122-E6101430A2CB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1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71BD0157-3939-466B-9558-3073B771FED3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1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2867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28678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88B7078B-42D1-4C29-8C86-F71D45AC0DDD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10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A88B9FB5-DD15-4DDD-86D5-F10745193867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10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789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7893" name="Rectangle 3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8514BD2A-05DD-4E56-8174-8D3EADD660D1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11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107B088E-BD57-4250-A975-FD37C5E1C1D5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11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E26B7966-00E5-4C20-90B3-B10FC7CE2F50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11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3891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8918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DE61CCB8-947F-4491-BB5C-787592EA7C28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12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41B39620-0BE8-47CE-BE8D-2DE7DE480780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12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9940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12522F34-7C1E-4845-8455-03E943440A97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12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3994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9942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A28A916E-D900-400B-9B9E-6B32B00CFBC5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13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354A5652-8221-4447-85E8-42760AE7F22F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13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29BD9806-4167-4C73-BDB8-48317B3F6D2F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13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4096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40966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C7580CDC-E5EE-4C4C-B903-57B34170DB22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14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B899210D-3351-46E6-AD40-9A61600FA628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14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1988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567FB309-0E7D-44C7-9B32-34C1A9178891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14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4198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41990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F8A8E494-F894-49F0-B46D-053D54E1E94F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15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506EA3FD-7792-4C46-BB48-E6D9869ACAB6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15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3012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B8C83E59-95E6-47C3-AA8C-2745C4E08415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15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4301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43014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0E933E89-04CA-44DA-BFF2-B845FD3B0315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17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F48A53D3-8B7F-4AF5-BD24-2FCD084A6E06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17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4036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A351C8B5-F2AF-46CC-BBD0-A305ED87046C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17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4403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44038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420E235C-9A65-4CCB-9125-158491CB5CD2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18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A5275778-4F49-4708-97B2-443ACC62C6FA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18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7DBEA8CD-2B06-49C2-A3F5-B8AEBC82CD9D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18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4506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45062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4530F4F7-1AD7-4615-948C-29B231494BD2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20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0B1228AD-5685-4694-9120-42F89D08774E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20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6084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D664758A-53BB-44CE-A852-B38410464B94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20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4608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46086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2F18CB3F-B8C0-4E62-AE3D-C0DC777F319F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21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E2AA0B62-7EC1-403C-892F-2CFF06EA578D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21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0ACD78ED-9AAA-4315-AEA3-974CBB683449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21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471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47110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DC4DE67D-B3B9-4437-815A-ACCAB25F23CF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2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B0948290-3EDE-4CDC-8142-6B25CBB89D36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2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1F46493E-1ED9-4716-95DD-EED5246A2624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2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2970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29702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2A58EFC2-C99B-45FD-A8A7-04B1AC549A28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22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16F82D03-F786-4086-8E40-EDBE5F858370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22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AD5C4D3C-9D75-4D70-AD35-F2F9D4EF331E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22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4813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48134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E354660C-2C57-4AFC-94F2-8E5970434B64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23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1F7AF31A-CBAB-44C0-B779-1901E18079B9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23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49156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71B59C7D-0A97-44FF-BA85-8CBDA7528480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23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4915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49158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4EF58C1F-A139-4094-82E9-85F9D9042695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24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AE89721E-08E9-49F5-9615-2284CBEC41B1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24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50180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37E03E67-84D0-4348-8697-F39A317149CA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24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5018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50182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2BF72B63-D474-411D-9292-33A64D0998E1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3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0386298F-2D0B-48DD-99B1-FD06DF08E6BD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3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072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0725" name="Rectangle 3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C64B1EDA-002B-4EED-8038-E2A79999F44F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4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8AE55CC9-97FF-45AE-A7C9-8C6B283039CB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4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174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1749" name="Rectangle 3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36CC4468-E888-47CE-B4D1-6267176EE842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5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1F29A0FD-3FC9-413A-98D0-92B0BB7B16EF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5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AEB12886-7C9A-4FCC-9466-921072904E8D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5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3277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2774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1279B512-A7FF-4BF8-8D2B-3EA8E109946F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6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3E237BA6-A3B2-43D2-8A11-1A8D4C594A31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6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D205E0FE-17C0-44B7-9AF0-7BC2991732CB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6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3379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3798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AD557AAB-3743-4606-A4DD-DF4EAAC78EB9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7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C9D72C8C-A453-461F-8F9D-81813F4DA891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7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D279AF02-89BA-4CAC-91F0-2EF777A3F517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7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3482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4822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3FF89165-9362-49D9-A5AC-44648767A3EB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8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8D1FD105-A62C-402B-91B3-FBD0B6EC93DB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8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4027488" y="9725026"/>
            <a:ext cx="3078162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7513" tIns="50707" rIns="97513" bIns="50707" anchor="b"/>
          <a:lstStyle/>
          <a:p>
            <a:pPr algn="r" eaLnBrk="1" hangingPunct="1">
              <a:buSzPct val="100000"/>
              <a:tabLst>
                <a:tab pos="0" algn="l"/>
                <a:tab pos="458742" algn="l"/>
                <a:tab pos="920658" algn="l"/>
                <a:tab pos="1380987" algn="l"/>
                <a:tab pos="1842904" algn="l"/>
                <a:tab pos="2304819" algn="l"/>
                <a:tab pos="2765148" algn="l"/>
                <a:tab pos="3227065" algn="l"/>
                <a:tab pos="3688981" algn="l"/>
                <a:tab pos="4149310" algn="l"/>
                <a:tab pos="4611226" algn="l"/>
                <a:tab pos="5073142" algn="l"/>
                <a:tab pos="5533471" algn="l"/>
                <a:tab pos="5995388" algn="l"/>
                <a:tab pos="6455717" algn="l"/>
                <a:tab pos="6917633" algn="l"/>
                <a:tab pos="7379550" algn="l"/>
                <a:tab pos="7839879" algn="l"/>
                <a:tab pos="8301794" algn="l"/>
                <a:tab pos="8763711" algn="l"/>
                <a:tab pos="9224040" algn="l"/>
              </a:tabLst>
            </a:pPr>
            <a:fld id="{4856D380-2889-4357-BE5F-F8C64CD48C86}" type="slidenum">
              <a:rPr lang="fr-FR" sz="1200">
                <a:solidFill>
                  <a:srgbClr val="F8F8F8"/>
                </a:solidFill>
              </a:rPr>
              <a:pPr algn="r" eaLnBrk="1" hangingPunct="1">
                <a:buSzPct val="100000"/>
                <a:tabLst>
                  <a:tab pos="0" algn="l"/>
                  <a:tab pos="458742" algn="l"/>
                  <a:tab pos="920658" algn="l"/>
                  <a:tab pos="1380987" algn="l"/>
                  <a:tab pos="1842904" algn="l"/>
                  <a:tab pos="2304819" algn="l"/>
                  <a:tab pos="2765148" algn="l"/>
                  <a:tab pos="3227065" algn="l"/>
                  <a:tab pos="3688981" algn="l"/>
                  <a:tab pos="4149310" algn="l"/>
                  <a:tab pos="4611226" algn="l"/>
                  <a:tab pos="5073142" algn="l"/>
                  <a:tab pos="5533471" algn="l"/>
                  <a:tab pos="5995388" algn="l"/>
                  <a:tab pos="6455717" algn="l"/>
                  <a:tab pos="6917633" algn="l"/>
                  <a:tab pos="7379550" algn="l"/>
                  <a:tab pos="7839879" algn="l"/>
                  <a:tab pos="8301794" algn="l"/>
                  <a:tab pos="8763711" algn="l"/>
                  <a:tab pos="9224040" algn="l"/>
                </a:tabLst>
              </a:pPr>
              <a:t>8</a:t>
            </a:fld>
            <a:endParaRPr lang="fr-FR" sz="1200" dirty="0">
              <a:solidFill>
                <a:srgbClr val="F8F8F8"/>
              </a:solidFill>
            </a:endParaRPr>
          </a:p>
        </p:txBody>
      </p:sp>
      <p:sp>
        <p:nvSpPr>
          <p:cNvPr id="3584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5846" name="Rectangle 4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31751" indent="-225402">
              <a:tabLst>
                <a:tab pos="782559" algn="l"/>
                <a:tab pos="1566706" algn="l"/>
                <a:tab pos="2350853" algn="l"/>
                <a:tab pos="3134999" algn="l"/>
              </a:tabLst>
            </a:pPr>
            <a:fld id="{8D6E683F-72DB-41DF-B322-5E273742B567}" type="slidenum">
              <a:rPr lang="fr-FR" smtClean="0">
                <a:ea typeface="MS PGothic" pitchFamily="34" charset="-128"/>
              </a:rPr>
              <a:pPr marL="231751" indent="-225402">
                <a:tabLst>
                  <a:tab pos="782559" algn="l"/>
                  <a:tab pos="1566706" algn="l"/>
                  <a:tab pos="2350853" algn="l"/>
                  <a:tab pos="3134999" algn="l"/>
                </a:tabLst>
              </a:pPr>
              <a:t>9</a:t>
            </a:fld>
            <a:endParaRPr lang="fr-FR" dirty="0" smtClean="0">
              <a:ea typeface="MS PGothic" pitchFamily="34" charset="-128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4027489" y="9725025"/>
            <a:ext cx="307498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513" tIns="50707" rIns="97513" bIns="50707" anchor="b"/>
          <a:lstStyle/>
          <a:p>
            <a:pPr marL="220641" indent="-214292" algn="r" eaLnBrk="1" hangingPunct="1">
              <a:buSzPct val="45000"/>
              <a:tabLst>
                <a:tab pos="220641" algn="l"/>
                <a:tab pos="680970" algn="l"/>
                <a:tab pos="1141299" algn="l"/>
                <a:tab pos="1603215" algn="l"/>
                <a:tab pos="2065131" algn="l"/>
                <a:tab pos="2525460" algn="l"/>
                <a:tab pos="2987376" algn="l"/>
                <a:tab pos="3449293" algn="l"/>
                <a:tab pos="3909622" algn="l"/>
                <a:tab pos="4371537" algn="l"/>
                <a:tab pos="4833454" algn="l"/>
                <a:tab pos="5293784" algn="l"/>
                <a:tab pos="5755699" algn="l"/>
                <a:tab pos="6216028" algn="l"/>
                <a:tab pos="6677944" algn="l"/>
                <a:tab pos="7139861" algn="l"/>
                <a:tab pos="7600190" algn="l"/>
                <a:tab pos="8062106" algn="l"/>
                <a:tab pos="8524022" algn="l"/>
                <a:tab pos="8984351" algn="l"/>
                <a:tab pos="9446268" algn="l"/>
              </a:tabLst>
            </a:pPr>
            <a:fld id="{6A58E68A-B71F-4367-9950-656E5AFC4D3B}" type="slidenum">
              <a:rPr lang="fr-FR" sz="1200">
                <a:solidFill>
                  <a:srgbClr val="000000"/>
                </a:solidFill>
              </a:rPr>
              <a:pPr marL="220641" indent="-214292" algn="r" eaLnBrk="1" hangingPunct="1">
                <a:buSzPct val="45000"/>
                <a:tabLst>
                  <a:tab pos="220641" algn="l"/>
                  <a:tab pos="680970" algn="l"/>
                  <a:tab pos="1141299" algn="l"/>
                  <a:tab pos="1603215" algn="l"/>
                  <a:tab pos="2065131" algn="l"/>
                  <a:tab pos="2525460" algn="l"/>
                  <a:tab pos="2987376" algn="l"/>
                  <a:tab pos="3449293" algn="l"/>
                  <a:tab pos="3909622" algn="l"/>
                  <a:tab pos="4371537" algn="l"/>
                  <a:tab pos="4833454" algn="l"/>
                  <a:tab pos="5293784" algn="l"/>
                  <a:tab pos="5755699" algn="l"/>
                  <a:tab pos="6216028" algn="l"/>
                  <a:tab pos="6677944" algn="l"/>
                  <a:tab pos="7139861" algn="l"/>
                  <a:tab pos="7600190" algn="l"/>
                  <a:tab pos="8062106" algn="l"/>
                  <a:tab pos="8524022" algn="l"/>
                  <a:tab pos="8984351" algn="l"/>
                  <a:tab pos="9446268" algn="l"/>
                </a:tabLst>
              </a:pPr>
              <a:t>9</a:t>
            </a:fld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3686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5363" y="768350"/>
            <a:ext cx="5116512" cy="3836988"/>
          </a:xfrm>
          <a:solidFill>
            <a:srgbClr val="FFFFFF"/>
          </a:solidFill>
          <a:ln/>
        </p:spPr>
      </p:sp>
      <p:sp>
        <p:nvSpPr>
          <p:cNvPr id="36869" name="Rectangle 3"/>
          <p:cNvSpPr>
            <a:spLocks noChangeArrowheads="1"/>
          </p:cNvSpPr>
          <p:nvPr>
            <p:ph type="body" idx="1"/>
          </p:nvPr>
        </p:nvSpPr>
        <p:spPr>
          <a:xfrm>
            <a:off x="947739" y="4862514"/>
            <a:ext cx="5210175" cy="4605337"/>
          </a:xfrm>
          <a:noFill/>
        </p:spPr>
        <p:txBody>
          <a:bodyPr wrap="none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A4F30-A375-48AD-89D9-99A1AA9053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D604A-0368-4F52-A2CE-580F84F5CC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34138" y="381000"/>
            <a:ext cx="2016125" cy="55546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0738" cy="55546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56F4-1669-479F-B3D3-EC8E4C999C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48404-3D2A-423F-8B1D-7DFAA518FA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A39B8-5AE3-4EC2-93D5-D5F85C7DAC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176E7-3AEF-48F8-8A56-E2E6A0B6047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05238" cy="46402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3438" y="1295400"/>
            <a:ext cx="3806825" cy="46402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5786-DADF-4780-AB8E-3CAE5B5AF3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CE8CD-9D44-4DC0-8BE3-702CD078E2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F6FB5-ED0F-4C33-8E95-E057563B40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88A6-85AB-4FB7-AD7E-2EF04CFB4B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4EE95-81CA-458E-A6C3-9A17E0AE03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A0624-C8F0-48A2-B473-C9BD1E5FB5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02C16-E02A-42F6-A18E-0FA915AF15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1A2DA-AE9D-444C-8AB8-1D6A1B1744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34138" y="381000"/>
            <a:ext cx="2016125" cy="55546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0738" cy="55546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C161B-2D68-4309-B323-AC6CD512AF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8CA7D-E661-4510-9B7D-1BE74A82FD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05238" cy="46402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3438" y="1295400"/>
            <a:ext cx="3806825" cy="46402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C385E-5A90-4CD8-AFB1-1D0C07C8AF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77733-64E3-499C-8A73-C06140F217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77F32-2274-411B-B855-87EA032837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F5E23-B050-484E-9774-D6B3BEF9C7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6A2-CFF7-47DF-9921-B3F6A55C82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28AA2-312B-48F2-87F5-9FA36F214F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50000">
              <a:srgbClr val="FFF0B6"/>
            </a:gs>
            <a:gs pos="100000">
              <a:srgbClr val="FFCC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993063" cy="830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64463" cy="4640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1000" y="6015038"/>
            <a:ext cx="1897063" cy="4492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015038"/>
            <a:ext cx="1897063" cy="4492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SzPct val="100000"/>
              <a:defRPr>
                <a:solidFill>
                  <a:srgbClr val="FFFFFF"/>
                </a:solidFill>
                <a:ea typeface="Microsoft YaHei" pitchFamily="34" charset="-122"/>
              </a:defRPr>
            </a:lvl1pPr>
          </a:lstStyle>
          <a:p>
            <a:pPr>
              <a:defRPr/>
            </a:pPr>
            <a:fld id="{D82CC1C9-60D4-4799-A242-068B0B6FCF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1" name="Group 6"/>
          <p:cNvGrpSpPr>
            <a:grpSpLocks/>
          </p:cNvGrpSpPr>
          <p:nvPr/>
        </p:nvGrpSpPr>
        <p:grpSpPr bwMode="auto">
          <a:xfrm>
            <a:off x="177800" y="230188"/>
            <a:ext cx="195263" cy="6496050"/>
            <a:chOff x="112" y="145"/>
            <a:chExt cx="123" cy="4092"/>
          </a:xfrm>
        </p:grpSpPr>
        <p:sp>
          <p:nvSpPr>
            <p:cNvPr id="1044" name="Rectangle 7"/>
            <p:cNvSpPr>
              <a:spLocks noChangeArrowheads="1"/>
            </p:cNvSpPr>
            <p:nvPr/>
          </p:nvSpPr>
          <p:spPr bwMode="auto">
            <a:xfrm flipH="1">
              <a:off x="192" y="162"/>
              <a:ext cx="43" cy="4075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99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  <p:sp>
          <p:nvSpPr>
            <p:cNvPr id="1045" name="Rectangle 8"/>
            <p:cNvSpPr>
              <a:spLocks noChangeArrowheads="1"/>
            </p:cNvSpPr>
            <p:nvPr/>
          </p:nvSpPr>
          <p:spPr bwMode="auto">
            <a:xfrm>
              <a:off x="112" y="145"/>
              <a:ext cx="43" cy="3936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</p:grpSp>
      <p:grpSp>
        <p:nvGrpSpPr>
          <p:cNvPr id="1032" name="Group 9"/>
          <p:cNvGrpSpPr>
            <a:grpSpLocks/>
          </p:cNvGrpSpPr>
          <p:nvPr/>
        </p:nvGrpSpPr>
        <p:grpSpPr bwMode="auto">
          <a:xfrm>
            <a:off x="8793163" y="220663"/>
            <a:ext cx="188912" cy="6399212"/>
            <a:chOff x="5539" y="139"/>
            <a:chExt cx="119" cy="4031"/>
          </a:xfrm>
        </p:grpSpPr>
        <p:sp>
          <p:nvSpPr>
            <p:cNvPr id="1042" name="Rectangle 10"/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38" cy="3983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  <p:sp>
          <p:nvSpPr>
            <p:cNvPr id="1043" name="Rectangle 11"/>
            <p:cNvSpPr>
              <a:spLocks noChangeArrowheads="1"/>
            </p:cNvSpPr>
            <p:nvPr/>
          </p:nvSpPr>
          <p:spPr bwMode="auto">
            <a:xfrm rot="10800000" flipV="1">
              <a:off x="5540" y="241"/>
              <a:ext cx="44" cy="3930"/>
            </a:xfrm>
            <a:prstGeom prst="rect">
              <a:avLst/>
            </a:prstGeom>
            <a:gradFill rotWithShape="0">
              <a:gsLst>
                <a:gs pos="0">
                  <a:srgbClr val="9933FF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</p:grpSp>
      <p:grpSp>
        <p:nvGrpSpPr>
          <p:cNvPr id="1033" name="Group 12"/>
          <p:cNvGrpSpPr>
            <a:grpSpLocks/>
          </p:cNvGrpSpPr>
          <p:nvPr/>
        </p:nvGrpSpPr>
        <p:grpSpPr bwMode="auto">
          <a:xfrm>
            <a:off x="412750" y="6477000"/>
            <a:ext cx="8678863" cy="217488"/>
            <a:chOff x="260" y="4080"/>
            <a:chExt cx="5467" cy="137"/>
          </a:xfrm>
        </p:grpSpPr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 rot="5400000" flipV="1">
              <a:off x="2971" y="1369"/>
              <a:ext cx="42" cy="546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699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  <p:sp>
          <p:nvSpPr>
            <p:cNvPr id="1041" name="Rectangle 14"/>
            <p:cNvSpPr>
              <a:spLocks noChangeArrowheads="1"/>
            </p:cNvSpPr>
            <p:nvPr/>
          </p:nvSpPr>
          <p:spPr bwMode="auto">
            <a:xfrm rot="5400000" flipV="1">
              <a:off x="2913" y="1522"/>
              <a:ext cx="42" cy="535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</p:grpSp>
      <p:grpSp>
        <p:nvGrpSpPr>
          <p:cNvPr id="1034" name="Group 15"/>
          <p:cNvGrpSpPr>
            <a:grpSpLocks/>
          </p:cNvGrpSpPr>
          <p:nvPr/>
        </p:nvGrpSpPr>
        <p:grpSpPr bwMode="auto">
          <a:xfrm>
            <a:off x="76200" y="174625"/>
            <a:ext cx="8737600" cy="152400"/>
            <a:chOff x="48" y="110"/>
            <a:chExt cx="5504" cy="96"/>
          </a:xfrm>
        </p:grpSpPr>
        <p:sp>
          <p:nvSpPr>
            <p:cNvPr id="1038" name="Rectangle 16"/>
            <p:cNvSpPr>
              <a:spLocks noChangeArrowheads="1"/>
            </p:cNvSpPr>
            <p:nvPr/>
          </p:nvSpPr>
          <p:spPr bwMode="auto">
            <a:xfrm rot="5400000" flipV="1">
              <a:off x="2853" y="-2488"/>
              <a:ext cx="30" cy="5365"/>
            </a:xfrm>
            <a:prstGeom prst="rect">
              <a:avLst/>
            </a:prstGeom>
            <a:gradFill rotWithShape="0">
              <a:gsLst>
                <a:gs pos="0">
                  <a:srgbClr val="00FFFF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  <p:sp>
          <p:nvSpPr>
            <p:cNvPr id="1039" name="Rectangle 17"/>
            <p:cNvSpPr>
              <a:spLocks noChangeArrowheads="1"/>
            </p:cNvSpPr>
            <p:nvPr/>
          </p:nvSpPr>
          <p:spPr bwMode="auto">
            <a:xfrm rot="5400000" flipV="1">
              <a:off x="2783" y="-2621"/>
              <a:ext cx="32" cy="5503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</p:grpSp>
      <p:grpSp>
        <p:nvGrpSpPr>
          <p:cNvPr id="1035" name="Group 18"/>
          <p:cNvGrpSpPr>
            <a:grpSpLocks/>
          </p:cNvGrpSpPr>
          <p:nvPr/>
        </p:nvGrpSpPr>
        <p:grpSpPr bwMode="auto">
          <a:xfrm>
            <a:off x="71438" y="174625"/>
            <a:ext cx="8737600" cy="152400"/>
            <a:chOff x="45" y="110"/>
            <a:chExt cx="5504" cy="96"/>
          </a:xfrm>
        </p:grpSpPr>
        <p:sp>
          <p:nvSpPr>
            <p:cNvPr id="1036" name="Rectangle 19"/>
            <p:cNvSpPr>
              <a:spLocks noChangeArrowheads="1"/>
            </p:cNvSpPr>
            <p:nvPr/>
          </p:nvSpPr>
          <p:spPr bwMode="auto">
            <a:xfrm rot="5400000" flipV="1">
              <a:off x="2848" y="-2493"/>
              <a:ext cx="33" cy="5366"/>
            </a:xfrm>
            <a:prstGeom prst="rect">
              <a:avLst/>
            </a:prstGeom>
            <a:gradFill rotWithShape="0">
              <a:gsLst>
                <a:gs pos="0">
                  <a:srgbClr val="00FFFF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 rot="5400000" flipV="1">
              <a:off x="2779" y="-2624"/>
              <a:ext cx="34" cy="5504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kern="1200">
          <a:solidFill>
            <a:srgbClr val="FFFFFF"/>
          </a:solidFill>
          <a:latin typeface="+mj-lt"/>
          <a:ea typeface="MS PGothic" pitchFamily="34" charset="-128"/>
          <a:cs typeface="Microsoft YaHei" charset="0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Tahoma" panose="020B0604030504040204" pitchFamily="34" charset="0"/>
          <a:ea typeface="MS PGothic" pitchFamily="34" charset="-128"/>
          <a:cs typeface="Microsoft YaHei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Tahoma" panose="020B0604030504040204" pitchFamily="34" charset="0"/>
          <a:ea typeface="MS PGothic" pitchFamily="34" charset="-128"/>
          <a:cs typeface="Microsoft YaHei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Tahoma" panose="020B0604030504040204" pitchFamily="34" charset="0"/>
          <a:ea typeface="MS PGothic" pitchFamily="34" charset="-128"/>
          <a:cs typeface="Microsoft YaHei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Tahoma" panose="020B0604030504040204" pitchFamily="34" charset="0"/>
          <a:ea typeface="MS PGothic" pitchFamily="34" charset="-128"/>
          <a:cs typeface="Microsoft YaHei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anose="020B0604030504040204" pitchFamily="34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anose="020B0604030504040204" pitchFamily="34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anose="020B0604030504040204" pitchFamily="34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anose="020B060403050404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kern="1200">
          <a:solidFill>
            <a:srgbClr val="F8F8F8"/>
          </a:solidFill>
          <a:latin typeface="+mn-lt"/>
          <a:ea typeface="MS PGothic" pitchFamily="34" charset="-128"/>
          <a:cs typeface="Microsoft YaHei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kern="1200">
          <a:solidFill>
            <a:srgbClr val="F8F8F8"/>
          </a:solidFill>
          <a:latin typeface="+mn-lt"/>
          <a:ea typeface="+mn-ea"/>
          <a:cs typeface="Microsoft YaHei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kern="1200">
          <a:solidFill>
            <a:srgbClr val="F8F8F8"/>
          </a:solidFill>
          <a:latin typeface="+mn-lt"/>
          <a:ea typeface="+mn-ea"/>
          <a:cs typeface="Microsoft YaHei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F8F8F8"/>
          </a:solidFill>
          <a:latin typeface="+mn-lt"/>
          <a:ea typeface="+mn-ea"/>
          <a:cs typeface="Microsoft YaHei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F8F8F8"/>
          </a:solidFill>
          <a:latin typeface="+mn-lt"/>
          <a:ea typeface="+mn-ea"/>
          <a:cs typeface="Microsoft YaHe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50000">
              <a:srgbClr val="FFF0B6"/>
            </a:gs>
            <a:gs pos="100000">
              <a:srgbClr val="FFCC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177800" y="230188"/>
            <a:ext cx="195263" cy="6496050"/>
            <a:chOff x="112" y="145"/>
            <a:chExt cx="123" cy="4092"/>
          </a:xfrm>
        </p:grpSpPr>
        <p:sp>
          <p:nvSpPr>
            <p:cNvPr id="13329" name="Rectangle 2"/>
            <p:cNvSpPr>
              <a:spLocks noChangeArrowheads="1"/>
            </p:cNvSpPr>
            <p:nvPr/>
          </p:nvSpPr>
          <p:spPr bwMode="auto">
            <a:xfrm flipH="1">
              <a:off x="192" y="162"/>
              <a:ext cx="43" cy="4075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99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  <p:sp>
          <p:nvSpPr>
            <p:cNvPr id="13330" name="Rectangle 3"/>
            <p:cNvSpPr>
              <a:spLocks noChangeArrowheads="1"/>
            </p:cNvSpPr>
            <p:nvPr/>
          </p:nvSpPr>
          <p:spPr bwMode="auto">
            <a:xfrm>
              <a:off x="112" y="145"/>
              <a:ext cx="43" cy="3936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</p:grpSp>
      <p:grpSp>
        <p:nvGrpSpPr>
          <p:cNvPr id="2051" name="Group 4"/>
          <p:cNvGrpSpPr>
            <a:grpSpLocks/>
          </p:cNvGrpSpPr>
          <p:nvPr/>
        </p:nvGrpSpPr>
        <p:grpSpPr bwMode="auto">
          <a:xfrm>
            <a:off x="8793163" y="220663"/>
            <a:ext cx="188912" cy="6399212"/>
            <a:chOff x="5539" y="139"/>
            <a:chExt cx="119" cy="4031"/>
          </a:xfrm>
        </p:grpSpPr>
        <p:sp>
          <p:nvSpPr>
            <p:cNvPr id="13327" name="Rectangle 5"/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38" cy="3983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  <p:sp>
          <p:nvSpPr>
            <p:cNvPr id="13328" name="Rectangle 6"/>
            <p:cNvSpPr>
              <a:spLocks noChangeArrowheads="1"/>
            </p:cNvSpPr>
            <p:nvPr/>
          </p:nvSpPr>
          <p:spPr bwMode="auto">
            <a:xfrm rot="10800000" flipV="1">
              <a:off x="5540" y="241"/>
              <a:ext cx="44" cy="3930"/>
            </a:xfrm>
            <a:prstGeom prst="rect">
              <a:avLst/>
            </a:prstGeom>
            <a:gradFill rotWithShape="0">
              <a:gsLst>
                <a:gs pos="0">
                  <a:srgbClr val="9933FF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</p:grp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412750" y="6477000"/>
            <a:ext cx="8678863" cy="217488"/>
            <a:chOff x="260" y="4080"/>
            <a:chExt cx="5467" cy="137"/>
          </a:xfrm>
        </p:grpSpPr>
        <p:sp>
          <p:nvSpPr>
            <p:cNvPr id="13325" name="Rectangle 8"/>
            <p:cNvSpPr>
              <a:spLocks noChangeArrowheads="1"/>
            </p:cNvSpPr>
            <p:nvPr/>
          </p:nvSpPr>
          <p:spPr bwMode="auto">
            <a:xfrm rot="5400000" flipV="1">
              <a:off x="2971" y="1369"/>
              <a:ext cx="42" cy="546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699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  <p:sp>
          <p:nvSpPr>
            <p:cNvPr id="13326" name="Rectangle 9"/>
            <p:cNvSpPr>
              <a:spLocks noChangeArrowheads="1"/>
            </p:cNvSpPr>
            <p:nvPr/>
          </p:nvSpPr>
          <p:spPr bwMode="auto">
            <a:xfrm rot="5400000" flipV="1">
              <a:off x="2913" y="1522"/>
              <a:ext cx="42" cy="535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</p:grpSp>
      <p:grpSp>
        <p:nvGrpSpPr>
          <p:cNvPr id="2053" name="Group 10"/>
          <p:cNvGrpSpPr>
            <a:grpSpLocks/>
          </p:cNvGrpSpPr>
          <p:nvPr/>
        </p:nvGrpSpPr>
        <p:grpSpPr bwMode="auto">
          <a:xfrm>
            <a:off x="76200" y="174625"/>
            <a:ext cx="8737600" cy="152400"/>
            <a:chOff x="48" y="110"/>
            <a:chExt cx="5504" cy="96"/>
          </a:xfrm>
        </p:grpSpPr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 rot="5400000" flipV="1">
              <a:off x="2853" y="-2488"/>
              <a:ext cx="30" cy="5365"/>
            </a:xfrm>
            <a:prstGeom prst="rect">
              <a:avLst/>
            </a:prstGeom>
            <a:gradFill rotWithShape="0">
              <a:gsLst>
                <a:gs pos="0">
                  <a:srgbClr val="00FFFF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 rot="5400000" flipV="1">
              <a:off x="2783" y="-2621"/>
              <a:ext cx="32" cy="5503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endParaRPr lang="fr-FR"/>
            </a:p>
          </p:txBody>
        </p:sp>
      </p:grpSp>
      <p:sp>
        <p:nvSpPr>
          <p:cNvPr id="2054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993063" cy="830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2055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64463" cy="4640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dt"/>
          </p:nvPr>
        </p:nvSpPr>
        <p:spPr bwMode="auto">
          <a:xfrm>
            <a:off x="381000" y="6015038"/>
            <a:ext cx="1897063" cy="4492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808080"/>
                </a:solidFill>
                <a:latin typeface="+mn-lt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fr-FR" altLang="fr-FR"/>
              <a:t>16/09/14</a:t>
            </a:r>
          </a:p>
        </p:txBody>
      </p:sp>
      <p:sp>
        <p:nvSpPr>
          <p:cNvPr id="13321" name="Text Box 16"/>
          <p:cNvSpPr txBox="1">
            <a:spLocks noChangeArrowheads="1"/>
          </p:cNvSpPr>
          <p:nvPr/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015038"/>
            <a:ext cx="1897063" cy="4492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1400">
                <a:solidFill>
                  <a:srgbClr val="808080"/>
                </a:solidFill>
                <a:latin typeface="Tahoma" pitchFamily="34" charset="0"/>
                <a:ea typeface="Microsoft YaHei" pitchFamily="34" charset="-122"/>
              </a:defRPr>
            </a:lvl1pPr>
          </a:lstStyle>
          <a:p>
            <a:pPr>
              <a:defRPr/>
            </a:pPr>
            <a:fld id="{95F507FC-5357-4364-BE74-AF5D28CBEF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kern="1200">
          <a:solidFill>
            <a:srgbClr val="FFFFFF"/>
          </a:solidFill>
          <a:latin typeface="+mj-lt"/>
          <a:ea typeface="MS PGothic" pitchFamily="34" charset="-128"/>
          <a:cs typeface="Microsoft YaHei" charset="0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Tahoma" panose="020B0604030504040204" pitchFamily="34" charset="0"/>
          <a:ea typeface="MS PGothic" pitchFamily="34" charset="-128"/>
          <a:cs typeface="Microsoft YaHei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Tahoma" panose="020B0604030504040204" pitchFamily="34" charset="0"/>
          <a:ea typeface="MS PGothic" pitchFamily="34" charset="-128"/>
          <a:cs typeface="Microsoft YaHei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Tahoma" panose="020B0604030504040204" pitchFamily="34" charset="0"/>
          <a:ea typeface="MS PGothic" pitchFamily="34" charset="-128"/>
          <a:cs typeface="Microsoft YaHei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Tahoma" panose="020B0604030504040204" pitchFamily="34" charset="0"/>
          <a:ea typeface="MS PGothic" pitchFamily="34" charset="-128"/>
          <a:cs typeface="Microsoft YaHei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anose="020B0604030504040204" pitchFamily="34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anose="020B0604030504040204" pitchFamily="34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anose="020B0604030504040204" pitchFamily="34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anose="020B060403050404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kern="1200">
          <a:solidFill>
            <a:srgbClr val="F8F8F8"/>
          </a:solidFill>
          <a:latin typeface="+mn-lt"/>
          <a:ea typeface="MS PGothic" pitchFamily="34" charset="-128"/>
          <a:cs typeface="Microsoft YaHei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kern="1200">
          <a:solidFill>
            <a:srgbClr val="F8F8F8"/>
          </a:solidFill>
          <a:latin typeface="+mn-lt"/>
          <a:ea typeface="+mn-ea"/>
          <a:cs typeface="Microsoft YaHei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kern="1200">
          <a:solidFill>
            <a:srgbClr val="F8F8F8"/>
          </a:solidFill>
          <a:latin typeface="+mn-lt"/>
          <a:ea typeface="+mn-ea"/>
          <a:cs typeface="Microsoft YaHei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F8F8F8"/>
          </a:solidFill>
          <a:latin typeface="+mn-lt"/>
          <a:ea typeface="+mn-ea"/>
          <a:cs typeface="Microsoft YaHei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F8F8F8"/>
          </a:solidFill>
          <a:latin typeface="+mn-lt"/>
          <a:ea typeface="+mn-ea"/>
          <a:cs typeface="Microsoft YaHe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dirty="0" smtClean="0">
                <a:solidFill>
                  <a:srgbClr val="808080"/>
                </a:solidFill>
                <a:latin typeface="Tahoma" pitchFamily="34" charset="0"/>
              </a:rPr>
              <a:t>Mai 2021</a:t>
            </a:r>
            <a:endParaRPr lang="fr-FR" sz="1400" dirty="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6804025" y="602138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B570569-497B-4087-A40A-C69671173DAC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195513" y="1700213"/>
            <a:ext cx="472440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Ctr="1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Jusqu</a:t>
            </a:r>
            <a:r>
              <a:rPr lang="fr-FR" alt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’</a:t>
            </a:r>
            <a: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à la mort accompagner la vie</a:t>
            </a:r>
            <a:b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</a:br>
            <a:r>
              <a:rPr lang="fr-FR" sz="1400">
                <a:solidFill>
                  <a:srgbClr val="008000"/>
                </a:solidFill>
                <a:latin typeface="Arial" charset="0"/>
                <a:cs typeface="Arial" charset="0"/>
              </a:rPr>
              <a:t>Association reconnue d</a:t>
            </a:r>
            <a:r>
              <a:rPr lang="fr-FR" altLang="fr-FR" sz="1400">
                <a:solidFill>
                  <a:srgbClr val="008000"/>
                </a:solidFill>
                <a:latin typeface="Arial" charset="0"/>
                <a:cs typeface="Arial" charset="0"/>
              </a:rPr>
              <a:t>’</a:t>
            </a:r>
            <a:r>
              <a:rPr lang="fr-FR" sz="1400">
                <a:solidFill>
                  <a:srgbClr val="008000"/>
                </a:solidFill>
                <a:latin typeface="Arial" charset="0"/>
                <a:cs typeface="Arial" charset="0"/>
              </a:rPr>
              <a:t>utilité publique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547813" y="2924175"/>
            <a:ext cx="6172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lnSpc>
                <a:spcPct val="80000"/>
              </a:lnSpc>
              <a:spcBef>
                <a:spcPts val="8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b="1">
                <a:solidFill>
                  <a:srgbClr val="00664D"/>
                </a:solidFill>
                <a:latin typeface="Arial" charset="0"/>
                <a:cs typeface="Arial" charset="0"/>
              </a:rPr>
              <a:t>Jalmalv Nantes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b="1">
              <a:solidFill>
                <a:srgbClr val="00664D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>
                <a:solidFill>
                  <a:srgbClr val="00664D"/>
                </a:solidFill>
                <a:latin typeface="Arial" charset="0"/>
                <a:cs typeface="Arial" charset="0"/>
              </a:rPr>
              <a:t>23, rue des Renards – 44300 Nantes</a:t>
            </a:r>
          </a:p>
          <a:p>
            <a:pPr algn="ctr" eaLnBrk="1" hangingPunct="1">
              <a:lnSpc>
                <a:spcPct val="80000"/>
              </a:lnSpc>
              <a:spcBef>
                <a:spcPts val="4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b="1">
                <a:solidFill>
                  <a:srgbClr val="00664D"/>
                </a:solidFill>
                <a:latin typeface="Arial" charset="0"/>
                <a:cs typeface="Arial" charset="0"/>
              </a:rPr>
              <a:t>Tél.  02 51 88 91 32</a:t>
            </a:r>
          </a:p>
          <a:p>
            <a:pPr algn="ctr" eaLnBrk="1" hangingPunct="1">
              <a:lnSpc>
                <a:spcPct val="80000"/>
              </a:lnSpc>
              <a:spcBef>
                <a:spcPts val="4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b="1">
                <a:solidFill>
                  <a:srgbClr val="00664D"/>
                </a:solidFill>
                <a:latin typeface="Arial" charset="0"/>
                <a:cs typeface="Arial" charset="0"/>
              </a:rPr>
              <a:t>Jalmalv-nantes@orange.fr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b="1">
              <a:solidFill>
                <a:srgbClr val="00664D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>
                <a:solidFill>
                  <a:srgbClr val="00664D"/>
                </a:solidFill>
                <a:latin typeface="Arial" charset="0"/>
                <a:cs typeface="Arial" charset="0"/>
              </a:rPr>
              <a:t>http://</a:t>
            </a:r>
            <a:r>
              <a:rPr lang="fr-FR" b="1">
                <a:solidFill>
                  <a:srgbClr val="00664D"/>
                </a:solidFill>
                <a:latin typeface="Arial" charset="0"/>
                <a:cs typeface="Arial" charset="0"/>
              </a:rPr>
              <a:t>www.jalmalv-nantes.fr</a:t>
            </a:r>
          </a:p>
        </p:txBody>
      </p:sp>
      <p:pic>
        <p:nvPicPr>
          <p:cNvPr id="307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333375"/>
            <a:ext cx="70231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3284538"/>
            <a:ext cx="1385888" cy="1584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250825" y="381000"/>
            <a:ext cx="871378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000090"/>
                </a:solidFill>
                <a:latin typeface="Arial" charset="0"/>
                <a:cs typeface="Arial" charset="0"/>
              </a:rPr>
              <a:t>A quoi s</a:t>
            </a:r>
            <a:r>
              <a:rPr lang="fr-FR" altLang="fr-FR" sz="3200">
                <a:solidFill>
                  <a:srgbClr val="000090"/>
                </a:solidFill>
                <a:latin typeface="Arial" charset="0"/>
                <a:cs typeface="Arial" charset="0"/>
              </a:rPr>
              <a:t>’</a:t>
            </a:r>
            <a:r>
              <a:rPr lang="fr-FR" sz="3200">
                <a:solidFill>
                  <a:srgbClr val="000090"/>
                </a:solidFill>
                <a:latin typeface="Arial" charset="0"/>
                <a:cs typeface="Arial" charset="0"/>
              </a:rPr>
              <a:t>engage-t-il?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850" y="908050"/>
            <a:ext cx="8640763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34963" indent="-334963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334963" indent="-334963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 b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Il s</a:t>
            </a:r>
            <a:r>
              <a:rPr lang="fr-FR" altLang="fr-FR" sz="2200" b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 b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engage:</a:t>
            </a:r>
          </a:p>
          <a:p>
            <a:pPr marL="334963" indent="-334963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2200" b="1" u="sng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749300" lvl="1" indent="-342900" eaLnBrk="1" hangingPunct="1">
              <a:spcBef>
                <a:spcPts val="500"/>
              </a:spcBef>
              <a:buClr>
                <a:srgbClr val="00664D"/>
              </a:buClr>
              <a:buSzPct val="100000"/>
              <a:buFont typeface="Wingdings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A consacrer un après midi, une soirée par semaine, quelques heures le week-end </a:t>
            </a:r>
            <a:r>
              <a:rPr lang="fr-FR" sz="18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(à la demande spécifique du service) </a:t>
            </a: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pour les accompagnements</a:t>
            </a:r>
          </a:p>
          <a:p>
            <a:pPr marL="749300" lvl="1" indent="-342900" eaLnBrk="1" hangingPunct="1">
              <a:spcBef>
                <a:spcPts val="500"/>
              </a:spcBef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A assister à un groupe de soutien 1 fois/mois avec une psychologue</a:t>
            </a:r>
          </a:p>
          <a:p>
            <a:pPr marL="749300" lvl="1" indent="-342900" eaLnBrk="1" hangingPunct="1">
              <a:lnSpc>
                <a:spcPct val="150000"/>
              </a:lnSpc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A respecter la Charte du Bénévolat</a:t>
            </a:r>
          </a:p>
          <a:p>
            <a:pPr marL="749300" lvl="1" indent="-342900" eaLnBrk="1" hangingPunct="1">
              <a:lnSpc>
                <a:spcPct val="150000"/>
              </a:lnSpc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749300" lvl="1" indent="-342900" eaLnBrk="1" hangingPunct="1"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A représenter l</a:t>
            </a:r>
            <a:r>
              <a:rPr lang="fr-FR" alt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association </a:t>
            </a:r>
          </a:p>
          <a:p>
            <a:pPr marL="749300" lvl="1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749300" lvl="1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A agir au sein d</a:t>
            </a:r>
            <a:r>
              <a:rPr lang="fr-FR" alt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une équipe:</a:t>
            </a:r>
          </a:p>
          <a:p>
            <a:pPr marL="914400" lvl="2" indent="0"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Référent, Parrain / Marraine, Coordinatrice</a:t>
            </a:r>
          </a:p>
          <a:p>
            <a:pPr marL="334963" indent="-334963" eaLnBrk="1" hangingPunct="1">
              <a:lnSpc>
                <a:spcPct val="90000"/>
              </a:lnSpc>
              <a:spcBef>
                <a:spcPts val="5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20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334963" indent="-334963">
              <a:spcBef>
                <a:spcPts val="5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20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334963" indent="-334963">
              <a:spcBef>
                <a:spcPts val="5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20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A025A7F-153D-41CD-BC30-5467D7110781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658EA9E-51F8-4D05-918A-9CB1389B2DB5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79388" y="404813"/>
            <a:ext cx="8785225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000090"/>
                </a:solidFill>
                <a:latin typeface="Arial" charset="0"/>
              </a:rPr>
              <a:t>Soutien aux personnes vivant un deuil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39750" y="1268413"/>
            <a:ext cx="820896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 u="sng">
                <a:solidFill>
                  <a:srgbClr val="000090"/>
                </a:solidFill>
                <a:latin typeface="Arial" charset="0"/>
                <a:cs typeface="Arial" charset="0"/>
              </a:rPr>
              <a:t>Adultes</a:t>
            </a:r>
            <a:r>
              <a:rPr lang="fr-FR" sz="2200">
                <a:solidFill>
                  <a:srgbClr val="00664D"/>
                </a:solidFill>
                <a:latin typeface="Arial" charset="0"/>
                <a:cs typeface="Arial" charset="0"/>
              </a:rPr>
              <a:t>: entretiens individuels et groupes de parole</a:t>
            </a:r>
            <a:endParaRPr lang="fr-FR" sz="2200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marL="1082675" lvl="3" indent="-342900" eaLnBrk="1" hangingPunct="1">
              <a:lnSpc>
                <a:spcPct val="90000"/>
              </a:lnSpc>
              <a:spcBef>
                <a:spcPts val="700"/>
              </a:spcBef>
              <a:buSzPct val="100000"/>
              <a:buFont typeface="Wingdings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cs typeface="Arial" charset="0"/>
              </a:rPr>
              <a:t>1 ou 2 entretiens individuels </a:t>
            </a:r>
          </a:p>
          <a:p>
            <a:pPr marL="1082675" lvl="3" indent="-342900" eaLnBrk="1" hangingPunct="1">
              <a:lnSpc>
                <a:spcPct val="90000"/>
              </a:lnSpc>
              <a:spcBef>
                <a:spcPts val="700"/>
              </a:spcBef>
              <a:buSzPct val="100000"/>
              <a:buFont typeface="Wingdings" pitchFamily="2" charset="2"/>
              <a:buChar char="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cs typeface="Arial" charset="0"/>
              </a:rPr>
              <a:t>1 groupe de parole 1 fois par mois pendant 7 mois</a:t>
            </a:r>
            <a:endParaRPr lang="fr-FR" sz="1800" i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34963" indent="-334963" eaLnBrk="1" hangingPunct="1">
              <a:lnSpc>
                <a:spcPct val="90000"/>
              </a:lnSpc>
              <a:spcBef>
                <a:spcPts val="7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1800" i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34963" indent="-334963" eaLnBrk="1" hangingPunct="1">
              <a:lnSpc>
                <a:spcPct val="90000"/>
              </a:lnSpc>
              <a:spcBef>
                <a:spcPts val="700"/>
              </a:spcBef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 u="sng">
                <a:solidFill>
                  <a:srgbClr val="000090"/>
                </a:solidFill>
                <a:latin typeface="Arial" charset="0"/>
                <a:cs typeface="Arial" charset="0"/>
              </a:rPr>
              <a:t>Enfants et adolescents</a:t>
            </a:r>
            <a:r>
              <a:rPr lang="fr-FR" sz="2200" b="1">
                <a:solidFill>
                  <a:srgbClr val="00664D"/>
                </a:solidFill>
                <a:latin typeface="Arial" charset="0"/>
                <a:cs typeface="Arial" charset="0"/>
              </a:rPr>
              <a:t>: </a:t>
            </a:r>
            <a:r>
              <a:rPr lang="fr-FR" sz="2200">
                <a:solidFill>
                  <a:srgbClr val="00664D"/>
                </a:solidFill>
                <a:latin typeface="Arial" charset="0"/>
                <a:cs typeface="Arial" charset="0"/>
              </a:rPr>
              <a:t>ateliers deuil enfants ados</a:t>
            </a:r>
          </a:p>
          <a:p>
            <a:pPr marL="1258888" lvl="2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cs typeface="Arial" charset="0"/>
              </a:rPr>
              <a:t>« Comment vivre avec le deuil? »  </a:t>
            </a:r>
            <a:endParaRPr lang="fr-FR" sz="800">
              <a:solidFill>
                <a:srgbClr val="000090"/>
              </a:solidFill>
              <a:latin typeface="Arial" charset="0"/>
              <a:cs typeface="Arial" charset="0"/>
            </a:endParaRPr>
          </a:p>
          <a:p>
            <a:pPr marL="1258888" lvl="2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cs typeface="Arial" charset="0"/>
              </a:rPr>
              <a:t>Groupes de 4 à 10 jeunes </a:t>
            </a:r>
          </a:p>
          <a:p>
            <a:pPr marL="1258888" lvl="2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cs typeface="Arial" charset="0"/>
              </a:rPr>
              <a:t>7 ateliers</a:t>
            </a:r>
          </a:p>
          <a:p>
            <a:pPr marL="1258888" lvl="2" indent="-457200" eaLnBrk="1" hangingPunct="1">
              <a:lnSpc>
                <a:spcPct val="90000"/>
              </a:lnSpc>
              <a:spcBef>
                <a:spcPts val="700"/>
              </a:spcBef>
              <a:buClr>
                <a:srgbClr val="00664D"/>
              </a:buClr>
              <a:buSzPct val="100000"/>
              <a:buFont typeface="Wingdings" pitchFamily="2" charset="2"/>
              <a:buChar char="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000">
                <a:solidFill>
                  <a:schemeClr val="tx1"/>
                </a:solidFill>
                <a:latin typeface="Arial" charset="0"/>
                <a:cs typeface="Arial" charset="0"/>
              </a:rPr>
              <a:t>1 samedi après-midi par mois</a:t>
            </a:r>
          </a:p>
          <a:p>
            <a:pPr marL="401638" lvl="1" indent="0" eaLnBrk="1" hangingPunct="1">
              <a:lnSpc>
                <a:spcPct val="90000"/>
              </a:lnSpc>
              <a:spcBef>
                <a:spcPts val="700"/>
              </a:spcBef>
              <a:buClr>
                <a:srgbClr val="00664D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1800" i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01638" lvl="1" indent="0" eaLnBrk="1" hangingPunct="1">
              <a:lnSpc>
                <a:spcPct val="90000"/>
              </a:lnSpc>
              <a:spcBef>
                <a:spcPts val="700"/>
              </a:spcBef>
              <a:buClr>
                <a:srgbClr val="00664D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1800" i="1">
                <a:solidFill>
                  <a:srgbClr val="000000"/>
                </a:solidFill>
                <a:latin typeface="Arial" charset="0"/>
                <a:cs typeface="Arial" charset="0"/>
              </a:rPr>
              <a:t>Ces ateliers enfants / ados et adultes sont co-animés par des bénévoles (ayant une bonne expérience de l</a:t>
            </a:r>
            <a:r>
              <a:rPr lang="fr-FR" altLang="fr-FR" sz="1800" i="1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fr-FR" sz="1800" i="1">
                <a:solidFill>
                  <a:srgbClr val="000000"/>
                </a:solidFill>
                <a:latin typeface="Arial" charset="0"/>
                <a:cs typeface="Arial" charset="0"/>
              </a:rPr>
              <a:t>accompagnement et formés  spécifiquement au deuil)  et par une psychologue</a:t>
            </a:r>
          </a:p>
          <a:p>
            <a:pPr marL="401638" lvl="1" indent="0" eaLnBrk="1" hangingPunct="1">
              <a:lnSpc>
                <a:spcPct val="90000"/>
              </a:lnSpc>
              <a:spcBef>
                <a:spcPts val="700"/>
              </a:spcBef>
              <a:buClr>
                <a:srgbClr val="00664D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1800" i="1" u="sng">
                <a:solidFill>
                  <a:srgbClr val="000000"/>
                </a:solidFill>
                <a:latin typeface="Arial" charset="0"/>
                <a:cs typeface="Arial" charset="0"/>
              </a:rPr>
              <a:t>A noter</a:t>
            </a:r>
            <a:r>
              <a:rPr lang="fr-FR" sz="1800" i="1">
                <a:solidFill>
                  <a:srgbClr val="000000"/>
                </a:solidFill>
                <a:latin typeface="Arial" charset="0"/>
                <a:cs typeface="Arial" charset="0"/>
              </a:rPr>
              <a:t>: une supervision mensuelle par une autre psychologue pour le deuil enfants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dirty="0" smtClean="0">
                <a:solidFill>
                  <a:srgbClr val="808080"/>
                </a:solidFill>
                <a:latin typeface="Tahoma" pitchFamily="34" charset="0"/>
              </a:rPr>
              <a:t>Mai 2021</a:t>
            </a:r>
            <a:endParaRPr lang="fr-FR" sz="1400" dirty="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804025" y="602138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13D5AEF-346A-4409-B0CD-D8E713E9C908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195513" y="1700213"/>
            <a:ext cx="472440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Ctr="1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Jusqu</a:t>
            </a:r>
            <a:r>
              <a:rPr lang="fr-FR" alt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’</a:t>
            </a:r>
            <a: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à la mort accompagner la vie</a:t>
            </a:r>
            <a:b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</a:br>
            <a:r>
              <a:rPr lang="fr-FR" sz="1400">
                <a:solidFill>
                  <a:srgbClr val="008000"/>
                </a:solidFill>
                <a:latin typeface="Arial" charset="0"/>
                <a:cs typeface="Arial" charset="0"/>
              </a:rPr>
              <a:t>Association reconnue d</a:t>
            </a:r>
            <a:r>
              <a:rPr lang="fr-FR" altLang="fr-FR" sz="1400">
                <a:solidFill>
                  <a:srgbClr val="008000"/>
                </a:solidFill>
                <a:latin typeface="Arial" charset="0"/>
                <a:cs typeface="Arial" charset="0"/>
              </a:rPr>
              <a:t>’</a:t>
            </a:r>
            <a:r>
              <a:rPr lang="fr-FR" sz="1400">
                <a:solidFill>
                  <a:srgbClr val="008000"/>
                </a:solidFill>
                <a:latin typeface="Arial" charset="0"/>
                <a:cs typeface="Arial" charset="0"/>
              </a:rPr>
              <a:t>utilité publique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547813" y="2924175"/>
            <a:ext cx="6172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lnSpc>
                <a:spcPct val="80000"/>
              </a:lnSpc>
              <a:spcBef>
                <a:spcPts val="8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b="1">
                <a:solidFill>
                  <a:srgbClr val="00664D"/>
                </a:solidFill>
                <a:latin typeface="Arial" charset="0"/>
                <a:cs typeface="Arial" charset="0"/>
              </a:rPr>
              <a:t>Jalmalv Nantes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b="1">
              <a:solidFill>
                <a:srgbClr val="00664D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>
                <a:solidFill>
                  <a:srgbClr val="00664D"/>
                </a:solidFill>
                <a:latin typeface="Arial" charset="0"/>
                <a:cs typeface="Arial" charset="0"/>
              </a:rPr>
              <a:t>23, rue des Renards – 44300 Nantes</a:t>
            </a:r>
          </a:p>
          <a:p>
            <a:pPr algn="ctr" eaLnBrk="1" hangingPunct="1">
              <a:lnSpc>
                <a:spcPct val="80000"/>
              </a:lnSpc>
              <a:spcBef>
                <a:spcPts val="4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b="1">
                <a:solidFill>
                  <a:srgbClr val="00664D"/>
                </a:solidFill>
                <a:latin typeface="Arial" charset="0"/>
                <a:cs typeface="Arial" charset="0"/>
              </a:rPr>
              <a:t>Tél.  02 51 88 91 32</a:t>
            </a:r>
          </a:p>
          <a:p>
            <a:pPr algn="ctr" eaLnBrk="1" hangingPunct="1">
              <a:lnSpc>
                <a:spcPct val="80000"/>
              </a:lnSpc>
              <a:spcBef>
                <a:spcPts val="4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b="1">
                <a:solidFill>
                  <a:srgbClr val="00664D"/>
                </a:solidFill>
                <a:latin typeface="Arial" charset="0"/>
                <a:cs typeface="Arial" charset="0"/>
              </a:rPr>
              <a:t>Jalmalv-nantes@orange.fr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b="1">
              <a:solidFill>
                <a:srgbClr val="00664D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>
                <a:solidFill>
                  <a:srgbClr val="00664D"/>
                </a:solidFill>
                <a:latin typeface="Arial" charset="0"/>
                <a:cs typeface="Arial" charset="0"/>
              </a:rPr>
              <a:t>http://</a:t>
            </a:r>
            <a:r>
              <a:rPr lang="fr-FR" b="1">
                <a:solidFill>
                  <a:srgbClr val="00664D"/>
                </a:solidFill>
                <a:latin typeface="Arial" charset="0"/>
                <a:cs typeface="Arial" charset="0"/>
              </a:rPr>
              <a:t>www.jalmalv-nantes.fr</a:t>
            </a:r>
          </a:p>
        </p:txBody>
      </p:sp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333375"/>
            <a:ext cx="70231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3284538"/>
            <a:ext cx="1385888" cy="1584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618838E-8C56-4CD3-8A2C-E8F8120E6846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684213" y="404813"/>
            <a:ext cx="7772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Ctr="1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000090"/>
                </a:solidFill>
                <a:latin typeface="Arial" charset="0"/>
                <a:cs typeface="Arial" charset="0"/>
              </a:rPr>
              <a:t>La formation du bénévole</a:t>
            </a:r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250825" y="1341438"/>
            <a:ext cx="864235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Ctr="1"/>
          <a:lstStyle/>
          <a:p>
            <a:pPr marL="550863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200">
                <a:solidFill>
                  <a:srgbClr val="FF0000"/>
                </a:solidFill>
                <a:latin typeface="Tahoma" pitchFamily="34" charset="0"/>
              </a:rPr>
              <a:t>Une </a:t>
            </a:r>
            <a:r>
              <a:rPr lang="fr-FR" sz="2200" i="1">
                <a:solidFill>
                  <a:srgbClr val="FF0000"/>
                </a:solidFill>
                <a:latin typeface="Tahoma" pitchFamily="34" charset="0"/>
              </a:rPr>
              <a:t>Formation Initiale aux accompagnements</a:t>
            </a:r>
            <a:r>
              <a:rPr lang="fr-FR" sz="2200">
                <a:solidFill>
                  <a:srgbClr val="FF0000"/>
                </a:solidFill>
                <a:latin typeface="Tahoma" pitchFamily="34" charset="0"/>
              </a:rPr>
              <a:t> </a:t>
            </a:r>
          </a:p>
          <a:p>
            <a:pPr marL="550863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200" i="1">
                <a:solidFill>
                  <a:srgbClr val="FF0000"/>
                </a:solidFill>
                <a:latin typeface="Tahoma" pitchFamily="34" charset="0"/>
              </a:rPr>
              <a:t>	</a:t>
            </a:r>
            <a:endParaRPr lang="fr-FR" sz="800" i="1">
              <a:solidFill>
                <a:schemeClr val="tx1"/>
              </a:solidFill>
              <a:latin typeface="Tahoma" pitchFamily="34" charset="0"/>
            </a:endParaRPr>
          </a:p>
          <a:p>
            <a:pPr marL="950913" lvl="1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200">
                <a:solidFill>
                  <a:srgbClr val="00664D"/>
                </a:solidFill>
                <a:latin typeface="Tahoma" pitchFamily="34" charset="0"/>
              </a:rPr>
              <a:t>Payante avec engagement </a:t>
            </a:r>
            <a:r>
              <a:rPr lang="fr-FR" sz="2200">
                <a:solidFill>
                  <a:srgbClr val="000000"/>
                </a:solidFill>
                <a:latin typeface="Tahoma" pitchFamily="34" charset="0"/>
              </a:rPr>
              <a:t>aux différents modules</a:t>
            </a:r>
          </a:p>
          <a:p>
            <a:pPr marL="950913" lvl="1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sz="2200">
              <a:solidFill>
                <a:srgbClr val="000000"/>
              </a:solidFill>
              <a:latin typeface="Tahoma" pitchFamily="34" charset="0"/>
            </a:endParaRPr>
          </a:p>
          <a:p>
            <a:pPr marL="950913" lvl="1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200">
                <a:solidFill>
                  <a:srgbClr val="00664D"/>
                </a:solidFill>
                <a:latin typeface="Tahoma" pitchFamily="34" charset="0"/>
              </a:rPr>
              <a:t>D</a:t>
            </a:r>
            <a:r>
              <a:rPr lang="fr-FR" altLang="fr-FR" sz="2200">
                <a:solidFill>
                  <a:srgbClr val="00664D"/>
                </a:solidFill>
                <a:latin typeface="Tahoma" pitchFamily="34" charset="0"/>
              </a:rPr>
              <a:t>’</a:t>
            </a:r>
            <a:r>
              <a:rPr lang="fr-FR" sz="2200">
                <a:solidFill>
                  <a:srgbClr val="00664D"/>
                </a:solidFill>
                <a:latin typeface="Tahoma" pitchFamily="34" charset="0"/>
              </a:rPr>
              <a:t>une durée de 6 mois </a:t>
            </a:r>
            <a:r>
              <a:rPr lang="fr-FR" sz="2200">
                <a:solidFill>
                  <a:srgbClr val="000000"/>
                </a:solidFill>
                <a:latin typeface="Tahoma" pitchFamily="34" charset="0"/>
              </a:rPr>
              <a:t>pour sa partie théorique </a:t>
            </a:r>
          </a:p>
          <a:p>
            <a:pPr marL="950913" lvl="1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200">
                <a:solidFill>
                  <a:srgbClr val="000000"/>
                </a:solidFill>
                <a:latin typeface="Tahoma" pitchFamily="34" charset="0"/>
              </a:rPr>
              <a:t>	</a:t>
            </a:r>
            <a:r>
              <a:rPr lang="fr-FR" sz="2200" i="1">
                <a:solidFill>
                  <a:srgbClr val="000090"/>
                </a:solidFill>
                <a:latin typeface="Tahoma" pitchFamily="34" charset="0"/>
              </a:rPr>
              <a:t>(De Décembre à Juin) </a:t>
            </a:r>
          </a:p>
          <a:p>
            <a:pPr marL="950913" lvl="1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sz="1800" i="1">
              <a:solidFill>
                <a:srgbClr val="000090"/>
              </a:solidFill>
              <a:latin typeface="Tahoma" pitchFamily="34" charset="0"/>
            </a:endParaRPr>
          </a:p>
          <a:p>
            <a:pPr marL="950913" lvl="1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200">
                <a:solidFill>
                  <a:schemeClr val="tx1"/>
                </a:solidFill>
                <a:latin typeface="Tahoma" pitchFamily="34" charset="0"/>
              </a:rPr>
              <a:t>Assurée par des </a:t>
            </a:r>
            <a:r>
              <a:rPr lang="fr-FR" sz="2200">
                <a:solidFill>
                  <a:srgbClr val="00664D"/>
                </a:solidFill>
                <a:latin typeface="Tahoma" pitchFamily="34" charset="0"/>
              </a:rPr>
              <a:t>professionnels</a:t>
            </a:r>
          </a:p>
          <a:p>
            <a:pPr marL="950913" lvl="1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sz="2200">
              <a:solidFill>
                <a:srgbClr val="00664D"/>
              </a:solidFill>
              <a:latin typeface="Tahoma" pitchFamily="34" charset="0"/>
            </a:endParaRPr>
          </a:p>
          <a:p>
            <a:pPr marL="950913" lvl="1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200">
                <a:solidFill>
                  <a:srgbClr val="000000"/>
                </a:solidFill>
                <a:latin typeface="Tahoma" pitchFamily="34" charset="0"/>
              </a:rPr>
              <a:t>Et des </a:t>
            </a:r>
            <a:r>
              <a:rPr lang="fr-FR" sz="2200">
                <a:solidFill>
                  <a:srgbClr val="00664D"/>
                </a:solidFill>
                <a:latin typeface="Tahoma" pitchFamily="34" charset="0"/>
              </a:rPr>
              <a:t>bénévoles</a:t>
            </a:r>
          </a:p>
          <a:p>
            <a:pPr marL="950913" lvl="1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sz="800">
              <a:solidFill>
                <a:srgbClr val="008000"/>
              </a:solidFill>
              <a:latin typeface="Tahoma" pitchFamily="34" charset="0"/>
            </a:endParaRPr>
          </a:p>
          <a:p>
            <a:pPr marL="550863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200">
                <a:solidFill>
                  <a:srgbClr val="FF0000"/>
                </a:solidFill>
                <a:latin typeface="Tahoma" pitchFamily="34" charset="0"/>
              </a:rPr>
              <a:t>Une Formation Continue</a:t>
            </a:r>
          </a:p>
          <a:p>
            <a:pPr marL="550863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sz="2800">
              <a:solidFill>
                <a:srgbClr val="008000"/>
              </a:solidFill>
              <a:latin typeface="Tahoma" pitchFamily="34" charset="0"/>
            </a:endParaRPr>
          </a:p>
          <a:p>
            <a:pPr marL="550863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sz="2800">
              <a:solidFill>
                <a:srgbClr val="008000"/>
              </a:solidFill>
              <a:latin typeface="Tahoma" pitchFamily="34" charset="0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09600" y="4343400"/>
            <a:ext cx="7924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9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9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91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9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49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A0E9678-DB86-4C86-A6DA-F37F25F61288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768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FF0000"/>
                </a:solidFill>
                <a:latin typeface="Arial" charset="0"/>
                <a:cs typeface="Arial" charset="0"/>
              </a:rPr>
              <a:t>Quelques étapes avant de commencer la formation initiale aux accompagnements</a:t>
            </a:r>
            <a:r>
              <a:rPr lang="is-IS" sz="3200">
                <a:solidFill>
                  <a:srgbClr val="FF0000"/>
                </a:solidFill>
                <a:latin typeface="Arial" charset="0"/>
                <a:cs typeface="Arial" charset="0"/>
              </a:rPr>
              <a:t>…</a:t>
            </a:r>
            <a:endParaRPr lang="fr-FR" sz="32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23850" y="1101725"/>
            <a:ext cx="8569325" cy="537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  <a:buClr>
                <a:srgbClr val="006600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2200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0000"/>
                </a:solidFill>
                <a:latin typeface="Arial" charset="0"/>
                <a:cs typeface="Arial" charset="0"/>
              </a:rPr>
              <a:t>Une </a:t>
            </a:r>
            <a:r>
              <a:rPr lang="fr-FR" sz="2200">
                <a:solidFill>
                  <a:srgbClr val="000090"/>
                </a:solidFill>
                <a:latin typeface="Arial" charset="0"/>
                <a:cs typeface="Arial" charset="0"/>
              </a:rPr>
              <a:t>réunion d</a:t>
            </a:r>
            <a:r>
              <a:rPr lang="fr-FR" altLang="fr-FR" sz="2200">
                <a:solidFill>
                  <a:srgbClr val="000090"/>
                </a:solidFill>
                <a:latin typeface="Arial" charset="0"/>
                <a:cs typeface="Arial" charset="0"/>
              </a:rPr>
              <a:t>’</a:t>
            </a:r>
            <a:r>
              <a:rPr lang="fr-FR" sz="2200">
                <a:solidFill>
                  <a:srgbClr val="000090"/>
                </a:solidFill>
                <a:latin typeface="Arial" charset="0"/>
                <a:cs typeface="Arial" charset="0"/>
              </a:rPr>
              <a:t>information</a:t>
            </a:r>
            <a:endParaRPr lang="fr-FR" sz="800">
              <a:solidFill>
                <a:srgbClr val="00009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0000"/>
                </a:solidFill>
                <a:latin typeface="Arial" charset="0"/>
                <a:cs typeface="Arial" charset="0"/>
              </a:rPr>
              <a:t>Un </a:t>
            </a:r>
            <a:r>
              <a:rPr lang="fr-FR" sz="2200">
                <a:solidFill>
                  <a:srgbClr val="000090"/>
                </a:solidFill>
                <a:latin typeface="Arial" charset="0"/>
                <a:cs typeface="Arial" charset="0"/>
              </a:rPr>
              <a:t>atelier de sensibilisation</a:t>
            </a:r>
            <a:endParaRPr lang="fr-FR" sz="800" i="1">
              <a:solidFill>
                <a:srgbClr val="00009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0000"/>
                </a:solidFill>
                <a:latin typeface="Arial" charset="0"/>
                <a:cs typeface="Arial" charset="0"/>
              </a:rPr>
              <a:t>Une </a:t>
            </a:r>
            <a:r>
              <a:rPr lang="fr-FR" sz="2200">
                <a:solidFill>
                  <a:srgbClr val="000090"/>
                </a:solidFill>
                <a:latin typeface="Arial" charset="0"/>
                <a:cs typeface="Arial" charset="0"/>
              </a:rPr>
              <a:t>lettre de motivation</a:t>
            </a:r>
            <a:endParaRPr lang="fr-FR" sz="800">
              <a:solidFill>
                <a:srgbClr val="000090"/>
              </a:solidFill>
              <a:latin typeface="Arial" charset="0"/>
              <a:cs typeface="Arial" charset="0"/>
            </a:endParaRPr>
          </a:p>
          <a:p>
            <a:pPr marL="334963" lvl="1" indent="-334963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0000"/>
                </a:solidFill>
                <a:latin typeface="Arial" charset="0"/>
                <a:cs typeface="Arial" charset="0"/>
              </a:rPr>
              <a:t>Un </a:t>
            </a:r>
            <a:r>
              <a:rPr lang="fr-FR" sz="2200">
                <a:solidFill>
                  <a:srgbClr val="000090"/>
                </a:solidFill>
                <a:latin typeface="Arial" charset="0"/>
                <a:cs typeface="Arial" charset="0"/>
              </a:rPr>
              <a:t>entretien</a:t>
            </a:r>
            <a:r>
              <a:rPr lang="fr-FR" sz="2200">
                <a:solidFill>
                  <a:srgbClr val="000000"/>
                </a:solidFill>
                <a:latin typeface="Arial" charset="0"/>
                <a:cs typeface="Arial" charset="0"/>
              </a:rPr>
              <a:t> avec deux personnes des commissions Coordination-Formation</a:t>
            </a:r>
          </a:p>
          <a:p>
            <a:pPr marL="334963" lvl="1" indent="-334963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34963" lvl="1" indent="-334963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0000"/>
                </a:solidFill>
                <a:latin typeface="Arial" charset="0"/>
                <a:cs typeface="Arial" charset="0"/>
              </a:rPr>
              <a:t>Un </a:t>
            </a:r>
            <a:r>
              <a:rPr lang="fr-FR" sz="2200">
                <a:solidFill>
                  <a:srgbClr val="000090"/>
                </a:solidFill>
                <a:latin typeface="Arial" charset="0"/>
                <a:cs typeface="Arial" charset="0"/>
              </a:rPr>
              <a:t>Entretien avec une psychologue</a:t>
            </a:r>
          </a:p>
          <a:p>
            <a:pPr marL="334963" lvl="1" indent="-334963"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 i="1">
              <a:solidFill>
                <a:srgbClr val="000090"/>
              </a:solidFill>
              <a:latin typeface="Arial" charset="0"/>
              <a:cs typeface="Arial" charset="0"/>
            </a:endParaRPr>
          </a:p>
          <a:p>
            <a:pPr marL="334963" lvl="1" indent="-334963"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 i="1">
                <a:solidFill>
                  <a:srgbClr val="FF0000"/>
                </a:solidFill>
                <a:latin typeface="Arial" charset="0"/>
                <a:cs typeface="Arial" charset="0"/>
              </a:rPr>
              <a:t>L</a:t>
            </a:r>
            <a:r>
              <a:rPr lang="fr-FR" altLang="fr-FR" sz="2200" i="1">
                <a:solidFill>
                  <a:srgbClr val="FF0000"/>
                </a:solidFill>
                <a:latin typeface="Arial" charset="0"/>
                <a:cs typeface="Arial" charset="0"/>
              </a:rPr>
              <a:t>’</a:t>
            </a:r>
            <a:r>
              <a:rPr lang="fr-FR" sz="2200" i="1">
                <a:solidFill>
                  <a:srgbClr val="FF0000"/>
                </a:solidFill>
                <a:latin typeface="Arial" charset="0"/>
                <a:cs typeface="Arial" charset="0"/>
              </a:rPr>
              <a:t>inscription à la formation est validée collégialement</a:t>
            </a:r>
            <a:r>
              <a:rPr lang="fr-FR" sz="2200" i="1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Bef>
                <a:spcPts val="6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2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9A8CF38-C0E1-4445-8BCF-CB351BEA9D94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713788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FF0000"/>
                </a:solidFill>
                <a:latin typeface="Arial" charset="0"/>
                <a:cs typeface="Arial" charset="0"/>
              </a:rPr>
              <a:t>La Formation Initiale aux accompagnements</a:t>
            </a:r>
          </a:p>
          <a:p>
            <a:pPr marL="0" lvl="1" indent="0"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>
                <a:solidFill>
                  <a:srgbClr val="FF0000"/>
                </a:solidFill>
                <a:latin typeface="Arial" charset="0"/>
                <a:ea typeface="Microsoft YaHei" pitchFamily="34" charset="-122"/>
              </a:rPr>
              <a:t>Partie théorique 1/3</a:t>
            </a:r>
          </a:p>
          <a:p>
            <a:pPr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600">
                <a:solidFill>
                  <a:srgbClr val="008000"/>
                </a:solidFill>
                <a:latin typeface="Arial" charset="0"/>
                <a:cs typeface="Arial" charset="0"/>
              </a:rPr>
              <a:t>		</a:t>
            </a:r>
            <a:r>
              <a:rPr lang="fr-FR" sz="2200" b="1">
                <a:solidFill>
                  <a:srgbClr val="008000"/>
                </a:solidFill>
                <a:latin typeface="Arial" charset="0"/>
              </a:rPr>
              <a:t>												</a:t>
            </a:r>
            <a:endParaRPr lang="fr-FR" sz="2200">
              <a:solidFill>
                <a:srgbClr val="008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23850" y="1628775"/>
            <a:ext cx="82804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0" lvl="1" indent="0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800" b="1">
                <a:solidFill>
                  <a:srgbClr val="008000"/>
                </a:solidFill>
                <a:latin typeface="Arial" charset="0"/>
                <a:ea typeface="Microsoft YaHei" pitchFamily="34" charset="-122"/>
              </a:rPr>
              <a:t>	</a:t>
            </a:r>
            <a:r>
              <a:rPr lang="fr-FR" b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De </a:t>
            </a:r>
            <a:r>
              <a:rPr lang="fr-FR" b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Décembre à Juin</a:t>
            </a:r>
          </a:p>
          <a:p>
            <a:pPr marL="0" lvl="1" indent="0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Formation « écoute active centrée sur la personne » </a:t>
            </a:r>
            <a:r>
              <a:rPr lang="fr-FR" sz="22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: </a:t>
            </a:r>
          </a:p>
          <a:p>
            <a:pPr marL="0" lvl="1" indent="0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	</a:t>
            </a:r>
            <a:r>
              <a:rPr lang="fr-FR" sz="18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4 matinées (le samedi) avec une psychologue formée à l</a:t>
            </a:r>
            <a:r>
              <a:rPr lang="fr-FR" altLang="fr-FR" sz="18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18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écoute active</a:t>
            </a:r>
          </a:p>
          <a:p>
            <a:pPr marL="0" lvl="1" indent="0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Formation « accompagner la vie jusqu</a:t>
            </a:r>
            <a:r>
              <a:rPr lang="fr-FR" alt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à la mort » </a:t>
            </a:r>
            <a:r>
              <a:rPr lang="fr-FR" sz="22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: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	 </a:t>
            </a:r>
            <a:r>
              <a:rPr lang="fr-FR" sz="18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3 samedis avec une </a:t>
            </a:r>
            <a:r>
              <a:rPr lang="fr-FR" sz="1800" i="1">
                <a:solidFill>
                  <a:srgbClr val="000090"/>
                </a:solidFill>
                <a:latin typeface="Tahoma" pitchFamily="34" charset="0"/>
              </a:rPr>
              <a:t>formatrice en relation d</a:t>
            </a:r>
            <a:r>
              <a:rPr lang="fr-FR" altLang="fr-FR" sz="1800" i="1">
                <a:solidFill>
                  <a:srgbClr val="000090"/>
                </a:solidFill>
                <a:latin typeface="Tahoma" pitchFamily="34" charset="0"/>
              </a:rPr>
              <a:t>’</a:t>
            </a:r>
            <a:r>
              <a:rPr lang="fr-FR" sz="1800" i="1">
                <a:solidFill>
                  <a:srgbClr val="000090"/>
                </a:solidFill>
                <a:latin typeface="Tahoma" pitchFamily="34" charset="0"/>
              </a:rPr>
              <a:t>aide, d</a:t>
            </a:r>
            <a:r>
              <a:rPr lang="fr-FR" altLang="fr-FR" sz="1800" i="1">
                <a:solidFill>
                  <a:srgbClr val="000090"/>
                </a:solidFill>
                <a:latin typeface="Tahoma" pitchFamily="34" charset="0"/>
              </a:rPr>
              <a:t>’</a:t>
            </a:r>
            <a:r>
              <a:rPr lang="fr-FR" sz="1800" i="1">
                <a:solidFill>
                  <a:srgbClr val="000090"/>
                </a:solidFill>
                <a:latin typeface="Tahoma" pitchFamily="34" charset="0"/>
              </a:rPr>
              <a:t>accompagnement de fin 	de vie et de deuil</a:t>
            </a:r>
            <a:endParaRPr lang="fr-FR" sz="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	</a:t>
            </a:r>
            <a:endParaRPr lang="fr-FR" sz="800" b="1" i="1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Groupes de parole </a:t>
            </a:r>
            <a:r>
              <a:rPr lang="fr-FR" sz="18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(avec une psychologue): </a:t>
            </a:r>
          </a:p>
          <a:p>
            <a:pPr marL="342900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	1 matinée et 3 soirées de 2h </a:t>
            </a:r>
          </a:p>
          <a:p>
            <a:pPr marL="342900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	</a:t>
            </a:r>
            <a:endParaRPr lang="fr-FR" sz="22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		</a:t>
            </a:r>
            <a:endParaRPr lang="fr-FR" sz="800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a date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smtClean="0"/>
              <a:t>16/09/14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451100" y="476250"/>
            <a:ext cx="3902075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ts val="3000"/>
              </a:lnSpc>
              <a:buSzPct val="100000"/>
            </a:pPr>
            <a:r>
              <a:rPr lang="fr-FR" sz="3200">
                <a:solidFill>
                  <a:srgbClr val="FF0000"/>
                </a:solidFill>
                <a:latin typeface="Arial" charset="0"/>
                <a:cs typeface="Arial" charset="0"/>
              </a:rPr>
              <a:t>La Formation Initiale </a:t>
            </a:r>
          </a:p>
          <a:p>
            <a:pPr algn="ctr" eaLnBrk="1" hangingPunct="1">
              <a:lnSpc>
                <a:spcPts val="3000"/>
              </a:lnSpc>
              <a:buSzPct val="100000"/>
            </a:pPr>
            <a:r>
              <a:rPr lang="fr-FR">
                <a:solidFill>
                  <a:srgbClr val="FF0000"/>
                </a:solidFill>
                <a:latin typeface="Arial" charset="0"/>
                <a:cs typeface="Arial" charset="0"/>
              </a:rPr>
              <a:t>2/3</a:t>
            </a:r>
            <a:endParaRPr lang="fr-FR" sz="28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468313" y="1341438"/>
            <a:ext cx="7993062" cy="508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Des Modules à thèmes </a:t>
            </a:r>
            <a:r>
              <a:rPr lang="fr-FR" sz="22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	</a:t>
            </a:r>
            <a:endParaRPr lang="fr-FR" sz="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i="1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b="1" i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Avec des professionnels</a:t>
            </a:r>
            <a:r>
              <a:rPr lang="fr-FR" sz="2200" i="1">
                <a:solidFill>
                  <a:srgbClr val="008000"/>
                </a:solidFill>
                <a:latin typeface="Arial" charset="0"/>
                <a:ea typeface="Microsoft YaHei" pitchFamily="34" charset="-122"/>
              </a:rPr>
              <a:t> </a:t>
            </a:r>
            <a:r>
              <a:rPr lang="fr-FR" sz="1800" i="1">
                <a:solidFill>
                  <a:srgbClr val="008000"/>
                </a:solidFill>
                <a:latin typeface="Arial" charset="0"/>
                <a:ea typeface="Microsoft YaHei" pitchFamily="34" charset="-122"/>
              </a:rPr>
              <a:t>(</a:t>
            </a:r>
            <a:r>
              <a:rPr lang="fr-FR" sz="18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2 après-midis le samedi et 2 soirées)</a:t>
            </a:r>
            <a:endParaRPr lang="fr-FR" sz="1800" i="1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«Aller à la rencontre de la personne âgée»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« Douleur et souffrance de la personne»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«Parcours et approche de la maladie grave pour le malade et sa famille »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« Ethique, malade et personne âgée: quelle place pour le bénévole accompagnant?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i="1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b="1" i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Avec des bénévoles Jalmalv </a:t>
            </a:r>
            <a:r>
              <a:rPr lang="fr-FR" sz="18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(3 après-midis le samedi)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 «Accompagnement du futur bénévole Jalmalv »</a:t>
            </a:r>
            <a:r>
              <a:rPr lang="fr-FR" sz="20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 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« Soins Palliatifs et bénévolat d</a:t>
            </a:r>
            <a:r>
              <a:rPr lang="fr-FR" alt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accompagnement »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« Jeux  de rôle: mes premiers accompagnements »</a:t>
            </a: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3865C7D-EC0E-4CC1-B677-362BCE5BD570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9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9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9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96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96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96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96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9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9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9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96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6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96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305CD36-0905-48A2-A9FC-71E7C69DB245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428625" y="333375"/>
            <a:ext cx="8713788" cy="574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FF0000"/>
                </a:solidFill>
                <a:latin typeface="Arial" charset="0"/>
                <a:cs typeface="Arial" charset="0"/>
              </a:rPr>
              <a:t>La Formation Initiale </a:t>
            </a:r>
          </a:p>
          <a:p>
            <a:pPr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>
                <a:solidFill>
                  <a:srgbClr val="FF0000"/>
                </a:solidFill>
                <a:latin typeface="Arial" charset="0"/>
                <a:cs typeface="Arial" charset="0"/>
              </a:rPr>
              <a:t>3/3</a:t>
            </a:r>
          </a:p>
          <a:p>
            <a:pPr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600">
                <a:solidFill>
                  <a:srgbClr val="008000"/>
                </a:solidFill>
                <a:latin typeface="Arial" charset="0"/>
                <a:cs typeface="Arial" charset="0"/>
              </a:rPr>
              <a:t>		</a:t>
            </a:r>
            <a:r>
              <a:rPr lang="fr-FR" sz="2200" b="1">
                <a:solidFill>
                  <a:srgbClr val="008000"/>
                </a:solidFill>
                <a:latin typeface="Arial" charset="0"/>
              </a:rPr>
              <a:t>												</a:t>
            </a:r>
            <a:endParaRPr lang="fr-FR" sz="2200">
              <a:solidFill>
                <a:srgbClr val="008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23850" y="1125538"/>
            <a:ext cx="82804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b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b="1" i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En Juin</a:t>
            </a:r>
            <a:r>
              <a:rPr lang="fr-FR" i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: </a:t>
            </a:r>
            <a:r>
              <a:rPr lang="fr-FR" i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signature de l</a:t>
            </a:r>
            <a:r>
              <a:rPr lang="fr-FR" altLang="fr-FR" i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i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engagement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i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Un entretien avec une psychologue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>
              <a:solidFill>
                <a:srgbClr val="0000FF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Un entretien avec 2 personnes responsables 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>
              <a:solidFill>
                <a:srgbClr val="0000FF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D</a:t>
            </a:r>
            <a:r>
              <a:rPr lang="fr-FR" sz="2200">
                <a:solidFill>
                  <a:srgbClr val="0000FF"/>
                </a:solidFill>
                <a:latin typeface="Tahoma" pitchFamily="34" charset="0"/>
                <a:ea typeface="Microsoft YaHei" pitchFamily="34" charset="-122"/>
              </a:rPr>
              <a:t>écision collégiale </a:t>
            </a:r>
            <a:r>
              <a:rPr lang="fr-FR" sz="2200">
                <a:solidFill>
                  <a:schemeClr val="tx1"/>
                </a:solidFill>
                <a:latin typeface="Tahoma" pitchFamily="34" charset="0"/>
                <a:ea typeface="Microsoft YaHei" pitchFamily="34" charset="-122"/>
              </a:rPr>
              <a:t>d</a:t>
            </a:r>
            <a:r>
              <a:rPr lang="fr-FR" altLang="fr-FR" sz="2200">
                <a:solidFill>
                  <a:schemeClr val="tx1"/>
                </a:solidFill>
                <a:latin typeface="Tahoma" pitchFamily="34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chemeClr val="tx1"/>
                </a:solidFill>
                <a:latin typeface="Tahoma" pitchFamily="34" charset="0"/>
                <a:ea typeface="Microsoft YaHei" pitchFamily="34" charset="-122"/>
              </a:rPr>
              <a:t>acceptation ou non en tant qu</a:t>
            </a:r>
            <a:r>
              <a:rPr lang="fr-FR" altLang="fr-FR" sz="2200">
                <a:solidFill>
                  <a:schemeClr val="tx1"/>
                </a:solidFill>
                <a:latin typeface="Tahoma" pitchFamily="34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chemeClr val="tx1"/>
                </a:solidFill>
                <a:latin typeface="Tahoma" pitchFamily="34" charset="0"/>
                <a:ea typeface="Microsoft YaHei" pitchFamily="34" charset="-122"/>
              </a:rPr>
              <a:t>accompagnant bénévole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>
              <a:solidFill>
                <a:schemeClr val="tx1"/>
              </a:solidFill>
              <a:latin typeface="Tahoma" pitchFamily="34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Signature de la Charte et </a:t>
            </a:r>
            <a:r>
              <a:rPr lang="fr-FR" sz="2200">
                <a:solidFill>
                  <a:srgbClr val="FF0000"/>
                </a:solidFill>
                <a:latin typeface="Arial" charset="0"/>
                <a:ea typeface="Microsoft YaHei" pitchFamily="34" charset="-122"/>
              </a:rPr>
              <a:t>du Règlement intérieur </a:t>
            </a:r>
            <a:r>
              <a:rPr 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des </a:t>
            </a:r>
            <a:r>
              <a:rPr lang="fr-FR" sz="22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bénévoles accompagnants et du </a:t>
            </a: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Règlement Intérieur 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Remise du badge </a:t>
            </a:r>
            <a:r>
              <a:rPr 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indispensable pour accompagner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i="1">
              <a:solidFill>
                <a:srgbClr val="000090"/>
              </a:solidFill>
              <a:latin typeface="Tahoma" pitchFamily="34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b="1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i="1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i="1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4AD3A9D-900D-494D-A0F3-42B8318B162B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179388" y="404813"/>
            <a:ext cx="8713787" cy="574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FF0000"/>
                </a:solidFill>
                <a:latin typeface="Arial" charset="0"/>
                <a:cs typeface="Arial" charset="0"/>
              </a:rPr>
              <a:t>Démarrage du bénévolat</a:t>
            </a:r>
          </a:p>
          <a:p>
            <a:pPr algn="ctr" eaLnBrk="1" hangingPunct="1">
              <a:lnSpc>
                <a:spcPts val="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600">
                <a:solidFill>
                  <a:srgbClr val="008000"/>
                </a:solidFill>
                <a:latin typeface="Arial" charset="0"/>
                <a:cs typeface="Arial" charset="0"/>
              </a:rPr>
              <a:t>		</a:t>
            </a:r>
            <a:r>
              <a:rPr lang="fr-FR" sz="2200" b="1">
                <a:solidFill>
                  <a:srgbClr val="008000"/>
                </a:solidFill>
                <a:latin typeface="Arial" charset="0"/>
              </a:rPr>
              <a:t>												</a:t>
            </a:r>
            <a:endParaRPr lang="fr-FR" sz="2200">
              <a:solidFill>
                <a:srgbClr val="008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95288" y="476250"/>
            <a:ext cx="8208962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b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b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b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b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b="1" i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En Septembre / Octobre</a:t>
            </a:r>
            <a:r>
              <a:rPr lang="fr-FR" b="1" i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: 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u="sng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Rencontre des parrains  /  marraines</a:t>
            </a:r>
          </a:p>
          <a:p>
            <a:pPr marL="342900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Début de pratique de l</a:t>
            </a:r>
            <a:r>
              <a:rPr lang="fr-FR" alt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accompagnement</a:t>
            </a:r>
            <a:r>
              <a:rPr 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:</a:t>
            </a:r>
          </a:p>
          <a:p>
            <a:pPr marL="742950" lvl="2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Une fois par semaine</a:t>
            </a:r>
          </a:p>
          <a:p>
            <a:pPr marL="742950" lvl="2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Dans un établissement de soins</a:t>
            </a:r>
          </a:p>
          <a:p>
            <a:pPr marL="742950" lvl="2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Avec le </a:t>
            </a:r>
            <a:r>
              <a:rPr lang="fr-FR" sz="18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parrainage d</a:t>
            </a:r>
            <a:r>
              <a:rPr lang="fr-FR" altLang="fr-FR" sz="18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18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un</a:t>
            </a: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 </a:t>
            </a:r>
            <a:r>
              <a:rPr lang="fr-FR" sz="18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bénévole</a:t>
            </a:r>
          </a:p>
          <a:p>
            <a:pPr marL="1200150" lvl="3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6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Parrainer: c</a:t>
            </a:r>
            <a:r>
              <a:rPr lang="fr-FR" altLang="fr-FR" sz="16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16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est accompagner, guider, écouter le bénévole au début de ses accompagnements</a:t>
            </a:r>
            <a:endParaRPr lang="fr-FR" sz="1600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342900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Groupe de soutien obligatoire mensuel</a:t>
            </a:r>
            <a:r>
              <a:rPr lang="fr-FR" sz="28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 </a:t>
            </a:r>
            <a:r>
              <a:rPr lang="fr-FR" sz="20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(avec une psychologue) </a:t>
            </a:r>
          </a:p>
          <a:p>
            <a:pPr marL="742950" lvl="2" indent="-34290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800">
                <a:solidFill>
                  <a:srgbClr val="FF0000"/>
                </a:solidFill>
                <a:latin typeface="Arial" charset="0"/>
                <a:ea typeface="Microsoft YaHei" pitchFamily="34" charset="-122"/>
              </a:rPr>
              <a:t>		</a:t>
            </a:r>
            <a:r>
              <a:rPr lang="fr-FR" sz="2800">
                <a:solidFill>
                  <a:srgbClr val="FF0000"/>
                </a:solidFill>
                <a:latin typeface="Arial" charset="0"/>
                <a:ea typeface="Microsoft YaHei" pitchFamily="34" charset="-122"/>
              </a:rPr>
              <a:t>		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b="1" i="1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i="1">
                <a:solidFill>
                  <a:srgbClr val="FF0000"/>
                </a:solidFill>
                <a:latin typeface="Arial" charset="0"/>
                <a:ea typeface="Microsoft YaHei" pitchFamily="34" charset="-122"/>
              </a:rPr>
              <a:t>     </a:t>
            </a:r>
            <a:endParaRPr lang="fr-FR" sz="800" b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a date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smtClean="0"/>
              <a:t>16/09/14</a:t>
            </a:r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468313" y="333375"/>
            <a:ext cx="8135937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0" algn="ctr" eaLnBrk="1" hangingPunct="1">
              <a:lnSpc>
                <a:spcPts val="3000"/>
              </a:lnSpc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FF0000"/>
                </a:solidFill>
                <a:latin typeface="Arial" charset="0"/>
                <a:cs typeface="Arial" charset="0"/>
              </a:rPr>
              <a:t>Poursuite de la formation tout en accompagnant</a:t>
            </a:r>
            <a:endParaRPr lang="fr-FR" b="1" i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b="1" i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En septembre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Trouver sa place de bénévole dans une structure 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b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b="1" i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En Novembre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Groupe de parole </a:t>
            </a:r>
            <a:r>
              <a:rPr lang="fr-FR" sz="1800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(avec la psychologue de formation)</a:t>
            </a:r>
            <a:endParaRPr lang="fr-FR" sz="1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b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b="1" i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5-6 mois après le démarrage du </a:t>
            </a:r>
            <a:r>
              <a:rPr lang="fr-FR" sz="2200" b="1" i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	</a:t>
            </a:r>
            <a:r>
              <a:rPr lang="fr-FR" sz="2200" b="1" i="1" u="sng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bénévolat</a:t>
            </a: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: 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v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Bilan et retour d</a:t>
            </a:r>
            <a:r>
              <a:rPr lang="fr-FR" alt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expérience de l</a:t>
            </a:r>
            <a:r>
              <a:rPr lang="fr-FR" alt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accompagnement</a:t>
            </a:r>
            <a:endParaRPr lang="fr-FR" sz="1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	</a:t>
            </a:r>
            <a:endParaRPr lang="fr-FR" sz="1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b="1" i="1">
                <a:solidFill>
                  <a:srgbClr val="FF0000"/>
                </a:solidFill>
                <a:latin typeface="Arial" charset="0"/>
                <a:ea typeface="Microsoft YaHei" pitchFamily="34" charset="-122"/>
              </a:rPr>
              <a:t>Fin de la formation: remise des attestations de stage</a:t>
            </a: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0" lvl="1" indent="0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200" b="1" u="sng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21508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0ACD187-4605-4D36-94C2-A4FE2C0429B3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B01C7FB-93AD-4F46-B6D4-D005D6188B5B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611188" y="260350"/>
            <a:ext cx="7775575" cy="979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Ctr="1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008000"/>
                </a:solidFill>
                <a:latin typeface="Arial" charset="0"/>
              </a:rPr>
              <a:t>Association JALMALV</a:t>
            </a:r>
            <a:r>
              <a:rPr lang="fr-FR" sz="4000">
                <a:solidFill>
                  <a:srgbClr val="008000"/>
                </a:solidFill>
                <a:latin typeface="Arial" charset="0"/>
              </a:rPr>
              <a:t/>
            </a:r>
            <a:br>
              <a:rPr lang="fr-FR" sz="4000">
                <a:solidFill>
                  <a:srgbClr val="008000"/>
                </a:solidFill>
                <a:latin typeface="Arial" charset="0"/>
              </a:rPr>
            </a:br>
            <a:r>
              <a:rPr lang="fr-FR" sz="2000">
                <a:solidFill>
                  <a:srgbClr val="008000"/>
                </a:solidFill>
                <a:latin typeface="Arial" charset="0"/>
              </a:rPr>
              <a:t>Jusqu</a:t>
            </a:r>
            <a:r>
              <a:rPr lang="fr-FR" altLang="fr-FR" sz="2000">
                <a:solidFill>
                  <a:srgbClr val="008000"/>
                </a:solidFill>
                <a:latin typeface="Arial" charset="0"/>
              </a:rPr>
              <a:t>’</a:t>
            </a:r>
            <a:r>
              <a:rPr lang="fr-FR" sz="2000">
                <a:solidFill>
                  <a:srgbClr val="008000"/>
                </a:solidFill>
                <a:latin typeface="Arial" charset="0"/>
              </a:rPr>
              <a:t>A La Mort Accompagner La Vie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23850" y="404813"/>
            <a:ext cx="8640763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200" b="1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800" i="1">
              <a:solidFill>
                <a:srgbClr val="000090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i="1">
                <a:solidFill>
                  <a:srgbClr val="000090"/>
                </a:solidFill>
                <a:latin typeface="Arial" charset="0"/>
                <a:cs typeface="Arial" charset="0"/>
              </a:rPr>
              <a:t>La 1</a:t>
            </a:r>
            <a:r>
              <a:rPr lang="fr-FR" sz="1800" i="1" baseline="30000">
                <a:solidFill>
                  <a:srgbClr val="000090"/>
                </a:solidFill>
                <a:latin typeface="Arial" charset="0"/>
                <a:cs typeface="Arial" charset="0"/>
              </a:rPr>
              <a:t>ère</a:t>
            </a:r>
            <a:r>
              <a:rPr lang="fr-FR" sz="1800" i="1">
                <a:solidFill>
                  <a:srgbClr val="000090"/>
                </a:solidFill>
                <a:latin typeface="Arial" charset="0"/>
                <a:cs typeface="Arial" charset="0"/>
              </a:rPr>
              <a:t> association JALMALV a été créée en 1983 par le Professeur SCHAERER,  cancérologue à Grenoble, sur l</a:t>
            </a:r>
            <a:r>
              <a:rPr lang="fr-FR" altLang="fr-FR" sz="1800" i="1">
                <a:solidFill>
                  <a:srgbClr val="000090"/>
                </a:solidFill>
                <a:latin typeface="Arial" charset="0"/>
                <a:cs typeface="Arial" charset="0"/>
              </a:rPr>
              <a:t>’</a:t>
            </a:r>
            <a:r>
              <a:rPr lang="fr-FR" sz="1800" i="1">
                <a:solidFill>
                  <a:srgbClr val="000090"/>
                </a:solidFill>
                <a:latin typeface="Arial" charset="0"/>
                <a:cs typeface="Arial" charset="0"/>
              </a:rPr>
              <a:t>idée que « </a:t>
            </a:r>
            <a:r>
              <a:rPr lang="fr-FR" sz="1800" i="1" u="sng">
                <a:solidFill>
                  <a:srgbClr val="000090"/>
                </a:solidFill>
                <a:latin typeface="Arial" charset="0"/>
                <a:cs typeface="Arial" charset="0"/>
              </a:rPr>
              <a:t>le mourant soit reconnu comme </a:t>
            </a:r>
            <a:r>
              <a:rPr lang="fr-FR" sz="1800" i="1" u="sng">
                <a:solidFill>
                  <a:srgbClr val="000090"/>
                </a:solidFill>
                <a:latin typeface="Tahoma" pitchFamily="34" charset="0"/>
              </a:rPr>
              <a:t>un vivant jusqu</a:t>
            </a:r>
            <a:r>
              <a:rPr lang="fr-FR" altLang="fr-FR" sz="1800" i="1" u="sng">
                <a:solidFill>
                  <a:srgbClr val="000090"/>
                </a:solidFill>
                <a:latin typeface="Tahoma" pitchFamily="34" charset="0"/>
              </a:rPr>
              <a:t>’</a:t>
            </a:r>
            <a:r>
              <a:rPr lang="fr-FR" sz="1800" i="1" u="sng">
                <a:solidFill>
                  <a:srgbClr val="000090"/>
                </a:solidFill>
                <a:latin typeface="Tahoma" pitchFamily="34" charset="0"/>
              </a:rPr>
              <a:t>à son dernier souffle ».</a:t>
            </a:r>
            <a:endParaRPr lang="fr-FR" sz="1800" b="1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</a:rPr>
              <a:t>JALMALV en France (1987) : une Fédération </a:t>
            </a: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rgbClr val="000000"/>
                </a:solidFill>
                <a:latin typeface="Arial" charset="0"/>
              </a:rPr>
              <a:t>80 associations </a:t>
            </a:r>
            <a:r>
              <a:rPr lang="fr-FR" sz="2000">
                <a:solidFill>
                  <a:srgbClr val="000000"/>
                </a:solidFill>
                <a:latin typeface="Arial" charset="0"/>
              </a:rPr>
              <a:t>regroupées au sein d</a:t>
            </a:r>
            <a:r>
              <a:rPr lang="fr-FR" altLang="fr-FR" sz="2000">
                <a:solidFill>
                  <a:srgbClr val="000000"/>
                </a:solidFill>
                <a:latin typeface="Arial" charset="0"/>
              </a:rPr>
              <a:t>’</a:t>
            </a:r>
            <a:r>
              <a:rPr lang="fr-FR" sz="2000">
                <a:solidFill>
                  <a:srgbClr val="000000"/>
                </a:solidFill>
                <a:latin typeface="Arial" charset="0"/>
              </a:rPr>
              <a:t>une Fédération Nationale </a:t>
            </a: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rgbClr val="000000"/>
                </a:solidFill>
                <a:latin typeface="Arial" charset="0"/>
              </a:rPr>
              <a:t>10 000 adhérents, 2400 bénévoles</a:t>
            </a: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rgbClr val="000000"/>
                </a:solidFill>
                <a:latin typeface="Arial" charset="0"/>
              </a:rPr>
              <a:t>  </a:t>
            </a:r>
            <a:r>
              <a:rPr lang="fr-FR" sz="2200">
                <a:solidFill>
                  <a:srgbClr val="00664D"/>
                </a:solidFill>
                <a:latin typeface="Arial" charset="0"/>
              </a:rPr>
              <a:t>JALMALV Nantes (1989)</a:t>
            </a: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rgbClr val="000000"/>
                </a:solidFill>
                <a:latin typeface="Arial" charset="0"/>
              </a:rPr>
              <a:t>180 adhérents</a:t>
            </a: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rgbClr val="000000"/>
                </a:solidFill>
                <a:latin typeface="Arial" charset="0"/>
                <a:cs typeface="Arial" charset="0"/>
              </a:rPr>
              <a:t>3 antennes</a:t>
            </a:r>
            <a:r>
              <a:rPr lang="fr-FR" sz="200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fr-FR" sz="2000" i="1">
                <a:solidFill>
                  <a:srgbClr val="000000"/>
                </a:solidFill>
                <a:latin typeface="Arial" charset="0"/>
                <a:cs typeface="Arial" charset="0"/>
              </a:rPr>
              <a:t>Ancenis, Châteaubriant et Cholet</a:t>
            </a: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rgbClr val="000000"/>
                </a:solidFill>
                <a:latin typeface="Arial" charset="0"/>
                <a:cs typeface="Arial" charset="0"/>
              </a:rPr>
              <a:t>52 bénévoles accompagnants, 1 salarié (Secrétaire / Comptable)</a:t>
            </a:r>
          </a:p>
          <a:p>
            <a:pPr eaLnBrk="1" hangingPunct="1">
              <a:spcAft>
                <a:spcPts val="1425"/>
              </a:spcAft>
              <a:buClr>
                <a:srgbClr val="00664D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i="1">
                <a:solidFill>
                  <a:srgbClr val="000000"/>
                </a:solidFill>
                <a:latin typeface="Arial" charset="0"/>
                <a:cs typeface="Arial" charset="0"/>
              </a:rPr>
              <a:t>	Et 7 intervenants extérieurs professionnels (psychologues, 	formateurs</a:t>
            </a:r>
            <a:r>
              <a:rPr lang="is-IS" sz="2000" i="1">
                <a:solidFill>
                  <a:srgbClr val="000000"/>
                </a:solidFill>
                <a:latin typeface="Arial" charset="0"/>
                <a:cs typeface="Arial" charset="0"/>
              </a:rPr>
              <a:t>…)</a:t>
            </a:r>
            <a:r>
              <a:rPr lang="fr-FR" sz="2000" i="1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Aft>
                <a:spcPts val="575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395288" y="6021388"/>
            <a:ext cx="8382000" cy="50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776C647-6652-4D7C-BC45-CEBBAA374EEE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684213" y="260350"/>
            <a:ext cx="77724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Ctr="1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FF0000"/>
                </a:solidFill>
                <a:latin typeface="Arial" charset="0"/>
                <a:cs typeface="Arial" charset="0"/>
              </a:rPr>
              <a:t>Formation Continue </a:t>
            </a:r>
            <a:r>
              <a:rPr lang="fr-FR" sz="2800">
                <a:solidFill>
                  <a:srgbClr val="FF0000"/>
                </a:solidFill>
                <a:latin typeface="Arial" charset="0"/>
                <a:cs typeface="Arial" charset="0"/>
              </a:rPr>
              <a:t>(gratuite) 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0825" y="765175"/>
            <a:ext cx="8210550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Ctr="1"/>
          <a:lstStyle/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sz="2000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Journée rencontre des bénévoles </a:t>
            </a: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Jalmalv Nantes autour d</a:t>
            </a:r>
            <a:r>
              <a:rPr lang="fr-FR" alt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un thème </a:t>
            </a:r>
            <a:r>
              <a:rPr lang="fr-FR" sz="20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(janvier et septembre)</a:t>
            </a: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« Entretenir sa </a:t>
            </a: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dynamique d</a:t>
            </a:r>
            <a:r>
              <a:rPr lang="fr-FR" alt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accompagnement </a:t>
            </a: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en tant que bénévole accompagnant »</a:t>
            </a: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« L</a:t>
            </a:r>
            <a:r>
              <a:rPr lang="fr-FR" alt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accompagnement des personnes en deuil » </a:t>
            </a:r>
            <a:r>
              <a:rPr lang="fr-FR" sz="2000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(adultes et enfants)</a:t>
            </a: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« L</a:t>
            </a:r>
            <a:r>
              <a:rPr lang="fr-FR" alt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accompagnement des enfants en Soins Palliatifs »</a:t>
            </a: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« Dans nos accompagnements, </a:t>
            </a: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le toucher et la relation »</a:t>
            </a: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« La Communication non verbale »</a:t>
            </a: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« Sensibilisation à la maladie d</a:t>
            </a:r>
            <a:r>
              <a:rPr lang="fr-FR" alt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Alzheimer et autres démences »</a:t>
            </a:r>
            <a:endParaRPr lang="fr-FR" sz="2000" i="1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« Autour du malade: </a:t>
            </a:r>
            <a:r>
              <a:rPr lang="fr-FR" sz="2000" i="1">
                <a:solidFill>
                  <a:srgbClr val="0000FF"/>
                </a:solidFill>
                <a:latin typeface="Arial" charset="0"/>
                <a:ea typeface="Microsoft YaHei" pitchFamily="34" charset="-122"/>
              </a:rPr>
              <a:t>quelle place pour le bénévole »</a:t>
            </a:r>
            <a:endParaRPr lang="fr-FR" sz="1800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sz="800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Congrès National annuel de la Fédération Jalmalv</a:t>
            </a: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fr-FR" sz="20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Journée de l</a:t>
            </a:r>
            <a:r>
              <a:rPr lang="fr-FR" altLang="fr-FR" sz="20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entente régionale des associations Jalmalv du Grand Ouest </a:t>
            </a:r>
            <a:r>
              <a:rPr lang="fr-FR" sz="2000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(tous les 2 ans)</a:t>
            </a: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 sz="20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555625" indent="-342900" algn="just" eaLnBrk="1" hangingPunct="1">
              <a:spcBef>
                <a:spcPts val="600"/>
              </a:spcBef>
              <a:buClr>
                <a:srgbClr val="006600"/>
              </a:buClr>
              <a:buSzPct val="10000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r>
              <a:rPr lang="is-IS" sz="2000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…</a:t>
            </a:r>
            <a:endParaRPr lang="fr-FR" sz="2000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555625" indent="-342900" eaLnBrk="1" hangingPunct="1">
              <a:spcBef>
                <a:spcPts val="600"/>
              </a:spcBef>
              <a:buClr>
                <a:srgbClr val="006600"/>
              </a:buClr>
              <a:buSzPct val="100000"/>
              <a:buFont typeface="Wingdings" pitchFamily="2" charset="2"/>
              <a:buChar char="§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</a:pPr>
            <a:endParaRPr lang="fr-FR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609600" y="4343400"/>
            <a:ext cx="7924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6875463" y="6092825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4BBF663-98A1-4964-BD8A-80EB52959FDE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1187450" y="404813"/>
            <a:ext cx="7126288" cy="431800"/>
          </a:xfrm>
          <a:prstGeom prst="rect">
            <a:avLst/>
          </a:prstGeom>
          <a:solidFill>
            <a:srgbClr val="C2FFF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Ctr="1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b="1">
                <a:solidFill>
                  <a:srgbClr val="000090"/>
                </a:solidFill>
                <a:latin typeface="Arial" charset="0"/>
                <a:cs typeface="Arial" charset="0"/>
              </a:rPr>
              <a:t>Les Centres Hospitaliers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4343400"/>
            <a:ext cx="7924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65541" name="Rectangle 3"/>
          <p:cNvSpPr>
            <a:spLocks noChangeArrowheads="1"/>
          </p:cNvSpPr>
          <p:nvPr/>
        </p:nvSpPr>
        <p:spPr bwMode="auto">
          <a:xfrm>
            <a:off x="468313" y="1412875"/>
            <a:ext cx="3671887" cy="1223963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CHU de Nantes</a:t>
            </a: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Hôpital Hôtel Dieu </a:t>
            </a: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Hôpital Bellier</a:t>
            </a:r>
          </a:p>
        </p:txBody>
      </p:sp>
      <p:sp>
        <p:nvSpPr>
          <p:cNvPr id="65543" name="Rectangle 5"/>
          <p:cNvSpPr>
            <a:spLocks noChangeArrowheads="1"/>
          </p:cNvSpPr>
          <p:nvPr/>
        </p:nvSpPr>
        <p:spPr bwMode="auto">
          <a:xfrm>
            <a:off x="4275138" y="3005138"/>
            <a:ext cx="4319587" cy="639762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Centre de SSR Jules Verne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>
                <a:solidFill>
                  <a:srgbClr val="000000"/>
                </a:solidFill>
                <a:ea typeface="Microsoft YaHei" pitchFamily="34" charset="-122"/>
              </a:rPr>
              <a:t>(St Sébastien Sur Loire)</a:t>
            </a:r>
          </a:p>
        </p:txBody>
      </p:sp>
      <p:sp>
        <p:nvSpPr>
          <p:cNvPr id="65544" name="Rectangle 6"/>
          <p:cNvSpPr>
            <a:spLocks noChangeArrowheads="1"/>
          </p:cNvSpPr>
          <p:nvPr/>
        </p:nvSpPr>
        <p:spPr bwMode="auto">
          <a:xfrm>
            <a:off x="4275138" y="5589588"/>
            <a:ext cx="4464050" cy="64770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Centre de SSR Le Bois-Rignoux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>
                <a:solidFill>
                  <a:srgbClr val="000000"/>
                </a:solidFill>
                <a:ea typeface="Microsoft YaHei" pitchFamily="34" charset="-122"/>
              </a:rPr>
              <a:t>(Vigneux de Bretagne)</a:t>
            </a:r>
          </a:p>
        </p:txBody>
      </p:sp>
      <p:sp>
        <p:nvSpPr>
          <p:cNvPr id="65545" name="Rectangle 11"/>
          <p:cNvSpPr>
            <a:spLocks noChangeArrowheads="1"/>
          </p:cNvSpPr>
          <p:nvPr/>
        </p:nvSpPr>
        <p:spPr bwMode="auto">
          <a:xfrm>
            <a:off x="4275138" y="2357438"/>
            <a:ext cx="4319587" cy="423862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ICO René Gauducheau </a:t>
            </a:r>
            <a:r>
              <a:rPr lang="fr-FR" sz="1800">
                <a:solidFill>
                  <a:srgbClr val="000000"/>
                </a:solidFill>
                <a:ea typeface="Microsoft YaHei" pitchFamily="34" charset="-122"/>
              </a:rPr>
              <a:t>(St Herblain)</a:t>
            </a:r>
          </a:p>
        </p:txBody>
      </p:sp>
      <p:sp>
        <p:nvSpPr>
          <p:cNvPr id="65546" name="Rectangle 12"/>
          <p:cNvSpPr>
            <a:spLocks noChangeArrowheads="1"/>
          </p:cNvSpPr>
          <p:nvPr/>
        </p:nvSpPr>
        <p:spPr bwMode="auto">
          <a:xfrm>
            <a:off x="468313" y="2781300"/>
            <a:ext cx="3671887" cy="1368425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Groupe ELSAN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Clinique Brétéché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Clinique Santé Atlantique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Centre de SSR Roz Arvor</a:t>
            </a:r>
          </a:p>
        </p:txBody>
      </p:sp>
      <p:sp>
        <p:nvSpPr>
          <p:cNvPr id="65547" name="Rectangle 13"/>
          <p:cNvSpPr>
            <a:spLocks noChangeArrowheads="1"/>
          </p:cNvSpPr>
          <p:nvPr/>
        </p:nvSpPr>
        <p:spPr bwMode="auto">
          <a:xfrm>
            <a:off x="468313" y="5589588"/>
            <a:ext cx="3671887" cy="649287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H.A.D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(Hospitalisation A Domicile)</a:t>
            </a:r>
          </a:p>
        </p:txBody>
      </p:sp>
      <p:sp>
        <p:nvSpPr>
          <p:cNvPr id="65548" name="Rectangle 15"/>
          <p:cNvSpPr>
            <a:spLocks noChangeArrowheads="1"/>
          </p:cNvSpPr>
          <p:nvPr/>
        </p:nvSpPr>
        <p:spPr bwMode="auto">
          <a:xfrm>
            <a:off x="468313" y="4292600"/>
            <a:ext cx="3671887" cy="1152525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Groupe Confluent</a:t>
            </a:r>
          </a:p>
          <a:p>
            <a:pPr>
              <a:buClr>
                <a:srgbClr val="000000"/>
              </a:buClr>
              <a:buSzPct val="100000"/>
            </a:pPr>
            <a:r>
              <a:rPr lang="fr-FR" sz="1800" i="1">
                <a:solidFill>
                  <a:schemeClr val="tx1"/>
                </a:solidFill>
                <a:ea typeface="Microsoft YaHei" pitchFamily="34" charset="-122"/>
              </a:rPr>
              <a:t>(Médecine et Cancérologie)</a:t>
            </a:r>
            <a:endParaRPr lang="fr-FR" sz="1800" b="1" i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Nouvelles Cliniques Nantaises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Centre Catherine De Sienne</a:t>
            </a:r>
          </a:p>
        </p:txBody>
      </p:sp>
      <p:sp>
        <p:nvSpPr>
          <p:cNvPr id="65549" name="Rectangle 8"/>
          <p:cNvSpPr>
            <a:spLocks noChangeArrowheads="1"/>
          </p:cNvSpPr>
          <p:nvPr/>
        </p:nvSpPr>
        <p:spPr bwMode="auto">
          <a:xfrm>
            <a:off x="4275138" y="4805363"/>
            <a:ext cx="4392612" cy="49530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Hôpital local Pierre Delaroche </a:t>
            </a:r>
            <a:r>
              <a:rPr lang="fr-FR" sz="1800">
                <a:solidFill>
                  <a:srgbClr val="000000"/>
                </a:solidFill>
                <a:ea typeface="Microsoft YaHei" pitchFamily="34" charset="-122"/>
              </a:rPr>
              <a:t>(Clisson)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>
              <a:ea typeface="Microsoft YaHei" pitchFamily="34" charset="-122"/>
            </a:endParaRPr>
          </a:p>
        </p:txBody>
      </p:sp>
      <p:sp>
        <p:nvSpPr>
          <p:cNvPr id="65550" name="Rectangle 9"/>
          <p:cNvSpPr>
            <a:spLocks noChangeArrowheads="1"/>
          </p:cNvSpPr>
          <p:nvPr/>
        </p:nvSpPr>
        <p:spPr bwMode="auto">
          <a:xfrm>
            <a:off x="4275138" y="3860800"/>
            <a:ext cx="4391025" cy="64770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Hôpital intercommunal Sèvre et Loire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>
                <a:solidFill>
                  <a:srgbClr val="000000"/>
                </a:solidFill>
                <a:ea typeface="Microsoft YaHei" pitchFamily="34" charset="-122"/>
              </a:rPr>
              <a:t>(Le Loroux Bottereau + Vertou)</a:t>
            </a:r>
          </a:p>
        </p:txBody>
      </p:sp>
      <p:sp>
        <p:nvSpPr>
          <p:cNvPr id="65551" name="Rectangle 11"/>
          <p:cNvSpPr>
            <a:spLocks noChangeArrowheads="1"/>
          </p:cNvSpPr>
          <p:nvPr/>
        </p:nvSpPr>
        <p:spPr bwMode="auto">
          <a:xfrm>
            <a:off x="4275138" y="1398588"/>
            <a:ext cx="4319587" cy="719137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CHU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Hôpital Laënnec </a:t>
            </a:r>
            <a:r>
              <a:rPr lang="fr-FR" sz="1800">
                <a:solidFill>
                  <a:schemeClr val="tx1"/>
                </a:solidFill>
                <a:ea typeface="Microsoft YaHei" pitchFamily="34" charset="-122"/>
              </a:rPr>
              <a:t>(St Herblain)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sz="1800" i="1">
              <a:solidFill>
                <a:srgbClr val="000000"/>
              </a:solidFill>
              <a:ea typeface="Microsoft YaHei" pitchFamily="34" charset="-122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4284663" y="908050"/>
            <a:ext cx="4311650" cy="423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800" b="1">
                <a:solidFill>
                  <a:srgbClr val="000090"/>
                </a:solidFill>
                <a:ea typeface="Microsoft YaHei" pitchFamily="34" charset="-122"/>
              </a:rPr>
              <a:t>Agglomération nantaise</a:t>
            </a:r>
            <a:endParaRPr lang="fr-FR" sz="1800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sz="1800" i="1">
              <a:solidFill>
                <a:srgbClr val="000000"/>
              </a:solidFill>
              <a:ea typeface="Microsoft YaHei" pitchFamily="34" charset="-122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468313" y="908050"/>
            <a:ext cx="3671887" cy="4333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800" b="1" dirty="0">
                <a:solidFill>
                  <a:srgbClr val="000090"/>
                </a:solidFill>
                <a:latin typeface="Times New Roman" charset="0"/>
                <a:ea typeface="ＭＳ Ｐゴシック" charset="0"/>
                <a:cs typeface="Microsoft YaHei" charset="0"/>
              </a:rPr>
              <a:t>A Nantes</a:t>
            </a:r>
            <a:endParaRPr lang="fr-FR" sz="1800" dirty="0">
              <a:solidFill>
                <a:srgbClr val="000090"/>
              </a:solidFill>
              <a:latin typeface="Times New Roman" charset="0"/>
              <a:ea typeface="ＭＳ Ｐゴシック" charset="0"/>
              <a:cs typeface="Microsoft YaHei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800" i="1" dirty="0">
              <a:solidFill>
                <a:srgbClr val="000000"/>
              </a:solidFill>
              <a:latin typeface="Times New Roman" charset="0"/>
              <a:ea typeface="ＭＳ Ｐゴシック" charset="0"/>
              <a:cs typeface="Microsoft YaHe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animBg="1"/>
      <p:bldP spid="65543" grpId="0" animBg="1"/>
      <p:bldP spid="65544" grpId="0" animBg="1"/>
      <p:bldP spid="65545" grpId="0" animBg="1"/>
      <p:bldP spid="65546" grpId="0" animBg="1"/>
      <p:bldP spid="65547" grpId="0" animBg="1"/>
      <p:bldP spid="65548" grpId="0" animBg="1"/>
      <p:bldP spid="65549" grpId="0" animBg="1"/>
      <p:bldP spid="65550" grpId="0" animBg="1"/>
      <p:bldP spid="65551" grpId="0" animBg="1"/>
      <p:bldP spid="23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979613" y="404813"/>
            <a:ext cx="5040312" cy="503237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>
                <a:ea typeface="Microsoft YaHei" pitchFamily="34" charset="-122"/>
              </a:rPr>
              <a:t>Région nantaise</a:t>
            </a: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39588A2-710C-4D5B-B0B8-22B5424C8735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7702550" cy="600075"/>
          </a:xfrm>
          <a:prstGeom prst="rect">
            <a:avLst/>
          </a:prstGeom>
          <a:solidFill>
            <a:srgbClr val="C2FFF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Ctr="1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600">
                <a:solidFill>
                  <a:srgbClr val="000090"/>
                </a:solidFill>
                <a:latin typeface="Arial" charset="0"/>
                <a:cs typeface="Arial" charset="0"/>
              </a:rPr>
              <a:t>Les Centres Hospitaliers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468313" y="4365625"/>
            <a:ext cx="7924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67590" name="Rectangle 3"/>
          <p:cNvSpPr>
            <a:spLocks noChangeArrowheads="1"/>
          </p:cNvSpPr>
          <p:nvPr/>
        </p:nvSpPr>
        <p:spPr bwMode="auto">
          <a:xfrm>
            <a:off x="468313" y="1916113"/>
            <a:ext cx="2590800" cy="4176712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Anne de Bretagne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Bois Hercé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Notre Dame du Chêne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(Chambellan)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Fonteny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Rives de l'Erdre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Hirondelle de Sèvre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Madeleine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Renoir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chemeClr val="tx1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Richebourg</a:t>
            </a:r>
            <a:endParaRPr lang="fr-FR" sz="1800">
              <a:solidFill>
                <a:schemeClr val="tx1"/>
              </a:solidFill>
              <a:ea typeface="Microsoft YaHei" pitchFamily="34" charset="-122"/>
            </a:endParaRPr>
          </a:p>
        </p:txBody>
      </p:sp>
      <p:sp>
        <p:nvSpPr>
          <p:cNvPr id="67591" name="Rectangle 5"/>
          <p:cNvSpPr>
            <a:spLocks noChangeArrowheads="1"/>
          </p:cNvSpPr>
          <p:nvPr/>
        </p:nvSpPr>
        <p:spPr bwMode="auto">
          <a:xfrm>
            <a:off x="6227763" y="2673350"/>
            <a:ext cx="2376487" cy="576263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Gué Florent </a:t>
            </a: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(Orvault)</a:t>
            </a:r>
          </a:p>
        </p:txBody>
      </p:sp>
      <p:sp>
        <p:nvSpPr>
          <p:cNvPr id="67592" name="Rectangle 6"/>
          <p:cNvSpPr>
            <a:spLocks noChangeArrowheads="1"/>
          </p:cNvSpPr>
          <p:nvPr/>
        </p:nvSpPr>
        <p:spPr bwMode="auto">
          <a:xfrm>
            <a:off x="6227763" y="1916113"/>
            <a:ext cx="2376487" cy="576262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Lys</a:t>
            </a:r>
            <a:r>
              <a:rPr lang="fr-FR" sz="180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(Carquefou)</a:t>
            </a:r>
          </a:p>
        </p:txBody>
      </p:sp>
      <p:sp>
        <p:nvSpPr>
          <p:cNvPr id="67593" name="Rectangle 7"/>
          <p:cNvSpPr>
            <a:spLocks noChangeArrowheads="1"/>
          </p:cNvSpPr>
          <p:nvPr/>
        </p:nvSpPr>
        <p:spPr bwMode="auto">
          <a:xfrm>
            <a:off x="6227763" y="3429000"/>
            <a:ext cx="2376487" cy="1008063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Les Sources du Verdet</a:t>
            </a: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(Treillières)</a:t>
            </a:r>
          </a:p>
        </p:txBody>
      </p:sp>
      <p:sp>
        <p:nvSpPr>
          <p:cNvPr id="67594" name="Rectangle 12"/>
          <p:cNvSpPr>
            <a:spLocks noChangeArrowheads="1"/>
          </p:cNvSpPr>
          <p:nvPr/>
        </p:nvSpPr>
        <p:spPr bwMode="auto">
          <a:xfrm>
            <a:off x="3443288" y="3933825"/>
            <a:ext cx="2520950" cy="64770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Rose des Vent</a:t>
            </a:r>
            <a:r>
              <a:rPr lang="fr-FR" sz="1800">
                <a:solidFill>
                  <a:srgbClr val="000000"/>
                </a:solidFill>
                <a:ea typeface="Microsoft YaHei" pitchFamily="34" charset="-122"/>
              </a:rPr>
              <a:t>s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(Ste Luce sur Loire)</a:t>
            </a:r>
          </a:p>
        </p:txBody>
      </p:sp>
      <p:sp>
        <p:nvSpPr>
          <p:cNvPr id="67596" name="Rectangle 8"/>
          <p:cNvSpPr>
            <a:spLocks noChangeArrowheads="1"/>
          </p:cNvSpPr>
          <p:nvPr/>
        </p:nvSpPr>
        <p:spPr bwMode="auto">
          <a:xfrm>
            <a:off x="3492500" y="1916113"/>
            <a:ext cx="2519363" cy="720725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Jardin du Vert Praud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(Rezé)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sz="1800">
              <a:solidFill>
                <a:srgbClr val="00000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>
              <a:ea typeface="Microsoft YaHei" pitchFamily="34" charset="-122"/>
            </a:endParaRPr>
          </a:p>
        </p:txBody>
      </p:sp>
      <p:sp>
        <p:nvSpPr>
          <p:cNvPr id="67597" name="Rectangle 9"/>
          <p:cNvSpPr>
            <a:spLocks noChangeArrowheads="1"/>
          </p:cNvSpPr>
          <p:nvPr/>
        </p:nvSpPr>
        <p:spPr bwMode="auto">
          <a:xfrm>
            <a:off x="3455988" y="2852738"/>
            <a:ext cx="2520950" cy="86360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Les Noëlles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(Les Bigourettes)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 </a:t>
            </a: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(St Herblain)</a:t>
            </a:r>
          </a:p>
        </p:txBody>
      </p:sp>
      <p:sp>
        <p:nvSpPr>
          <p:cNvPr id="67598" name="Rectangle 10"/>
          <p:cNvSpPr>
            <a:spLocks noChangeArrowheads="1"/>
          </p:cNvSpPr>
          <p:nvPr/>
        </p:nvSpPr>
        <p:spPr bwMode="auto">
          <a:xfrm>
            <a:off x="684213" y="404813"/>
            <a:ext cx="7848600" cy="576262"/>
          </a:xfrm>
          <a:prstGeom prst="rect">
            <a:avLst/>
          </a:prstGeom>
          <a:solidFill>
            <a:srgbClr val="C2FF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b="1">
                <a:solidFill>
                  <a:srgbClr val="000090"/>
                </a:solidFill>
                <a:latin typeface="Arial" charset="0"/>
                <a:cs typeface="Arial" charset="0"/>
              </a:rPr>
              <a:t>Les EHPAD</a:t>
            </a:r>
          </a:p>
        </p:txBody>
      </p:sp>
      <p:sp>
        <p:nvSpPr>
          <p:cNvPr id="67601" name="Rectangle 26"/>
          <p:cNvSpPr>
            <a:spLocks noChangeArrowheads="1"/>
          </p:cNvSpPr>
          <p:nvPr/>
        </p:nvSpPr>
        <p:spPr bwMode="auto">
          <a:xfrm>
            <a:off x="3468688" y="4797425"/>
            <a:ext cx="2519362" cy="64770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36000" rIns="36000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Bel Air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(La Chapelle sur Erdre</a:t>
            </a:r>
            <a:r>
              <a:rPr lang="fr-FR" sz="1800" i="1">
                <a:solidFill>
                  <a:srgbClr val="000000"/>
                </a:solidFill>
                <a:ea typeface="Microsoft YaHei" pitchFamily="34" charset="-122"/>
              </a:rPr>
              <a:t>)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>
              <a:ea typeface="Microsoft YaHei" pitchFamily="34" charset="-122"/>
            </a:endParaRP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468313" y="1196975"/>
            <a:ext cx="2590800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800" b="1" dirty="0">
                <a:solidFill>
                  <a:srgbClr val="0000FF"/>
                </a:solidFill>
                <a:latin typeface="Times New Roman" charset="0"/>
                <a:ea typeface="ＭＳ Ｐゴシック" charset="0"/>
                <a:cs typeface="Microsoft YaHei" charset="0"/>
              </a:rPr>
              <a:t>A Nantes</a:t>
            </a:r>
            <a:endParaRPr lang="fr-FR" sz="1800" dirty="0">
              <a:solidFill>
                <a:srgbClr val="0000FF"/>
              </a:solidFill>
              <a:latin typeface="Times New Roman" charset="0"/>
              <a:ea typeface="ＭＳ Ｐゴシック" charset="0"/>
              <a:cs typeface="Microsoft YaHei" charset="0"/>
            </a:endParaRPr>
          </a:p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800" i="1" dirty="0">
              <a:solidFill>
                <a:srgbClr val="000000"/>
              </a:solidFill>
              <a:latin typeface="Times New Roman" charset="0"/>
              <a:ea typeface="ＭＳ Ｐゴシック" charset="0"/>
              <a:cs typeface="Microsoft YaHei" charset="0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3490913" y="1196975"/>
            <a:ext cx="5113337" cy="423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36000" rIns="36000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800" b="1" dirty="0">
                <a:solidFill>
                  <a:srgbClr val="0000FF"/>
                </a:solidFill>
                <a:ea typeface="Microsoft YaHei" pitchFamily="34" charset="-122"/>
              </a:rPr>
              <a:t>Agglomération nantaise</a:t>
            </a:r>
            <a:endParaRPr lang="fr-FR" sz="1800" dirty="0">
              <a:solidFill>
                <a:srgbClr val="0000FF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sz="1800" i="1" dirty="0">
              <a:solidFill>
                <a:srgbClr val="000000"/>
              </a:solidFill>
              <a:ea typeface="Microsoft YaHei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 animBg="1"/>
      <p:bldP spid="67591" grpId="0" animBg="1"/>
      <p:bldP spid="67592" grpId="0" animBg="1"/>
      <p:bldP spid="67593" grpId="0" animBg="1"/>
      <p:bldP spid="67594" grpId="0" animBg="1"/>
      <p:bldP spid="67596" grpId="0" animBg="1"/>
      <p:bldP spid="67597" grpId="0" animBg="1"/>
      <p:bldP spid="67601" grpId="0" animBg="1"/>
      <p:bldP spid="30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41AEF60-C728-42F4-8CF1-4D238D14330C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23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68313" y="4365625"/>
            <a:ext cx="7924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827088" y="1412875"/>
            <a:ext cx="3097212" cy="1439863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ANCENIS</a:t>
            </a:r>
          </a:p>
          <a:p>
            <a:pPr algn="ctr">
              <a:buClr>
                <a:srgbClr val="000000"/>
              </a:buClr>
              <a:buSzPct val="100000"/>
            </a:pPr>
            <a:endParaRPr lang="fr-FR" sz="800" b="1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Centre hospitalier Erdre et Loire</a:t>
            </a:r>
          </a:p>
          <a:p>
            <a:pPr>
              <a:buClr>
                <a:srgbClr val="000000"/>
              </a:buClr>
              <a:buSzPct val="100000"/>
            </a:pPr>
            <a:endParaRPr lang="fr-FR" sz="800" b="1">
              <a:solidFill>
                <a:srgbClr val="00000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fr-FR" sz="1600" b="1">
                <a:solidFill>
                  <a:srgbClr val="000000"/>
                </a:solidFill>
                <a:ea typeface="Microsoft YaHei" pitchFamily="34" charset="-122"/>
              </a:rPr>
              <a:t>EHPAD </a:t>
            </a: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Les Corolles  </a:t>
            </a:r>
            <a:endParaRPr lang="fr-FR" sz="1800">
              <a:solidFill>
                <a:srgbClr val="000090"/>
              </a:solidFill>
              <a:ea typeface="Microsoft YaHei" pitchFamily="34" charset="-122"/>
            </a:endParaRPr>
          </a:p>
        </p:txBody>
      </p:sp>
      <p:sp>
        <p:nvSpPr>
          <p:cNvPr id="69637" name="Rectangle 11"/>
          <p:cNvSpPr>
            <a:spLocks noChangeArrowheads="1"/>
          </p:cNvSpPr>
          <p:nvPr/>
        </p:nvSpPr>
        <p:spPr bwMode="auto">
          <a:xfrm>
            <a:off x="827088" y="2997200"/>
            <a:ext cx="3097212" cy="1008063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CHATEAUBRIANT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sz="800" b="1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Centre hospitalier</a:t>
            </a:r>
          </a:p>
        </p:txBody>
      </p:sp>
      <p:sp>
        <p:nvSpPr>
          <p:cNvPr id="69638" name="Rectangle 16"/>
          <p:cNvSpPr>
            <a:spLocks noChangeArrowheads="1"/>
          </p:cNvSpPr>
          <p:nvPr/>
        </p:nvSpPr>
        <p:spPr bwMode="auto">
          <a:xfrm>
            <a:off x="4716463" y="1412875"/>
            <a:ext cx="3168650" cy="273685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CHOLET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sz="800" b="1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Centre Hospitalier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600" b="1">
                <a:solidFill>
                  <a:srgbClr val="000000"/>
                </a:solidFill>
                <a:ea typeface="Microsoft YaHei" pitchFamily="34" charset="-122"/>
              </a:rPr>
              <a:t>EHPAD</a:t>
            </a: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 Les Corolles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SSR Arcole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Echo Dialyse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H.A.D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600" b="1">
                <a:solidFill>
                  <a:srgbClr val="000000"/>
                </a:solidFill>
                <a:ea typeface="Microsoft YaHei" pitchFamily="34" charset="-122"/>
              </a:rPr>
              <a:t>EHPAD</a:t>
            </a: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 Chanterivière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600" b="1">
                <a:solidFill>
                  <a:srgbClr val="000000"/>
                </a:solidFill>
                <a:ea typeface="Microsoft YaHei" pitchFamily="34" charset="-122"/>
              </a:rPr>
              <a:t>EHPAD</a:t>
            </a: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 Cormetière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600" b="1">
                <a:solidFill>
                  <a:srgbClr val="000000"/>
                </a:solidFill>
                <a:ea typeface="Microsoft YaHei" pitchFamily="34" charset="-122"/>
              </a:rPr>
              <a:t>EHPAD</a:t>
            </a: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 Tharreau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chemeClr val="tx1"/>
                </a:solidFill>
                <a:ea typeface="Microsoft YaHei" pitchFamily="34" charset="-122"/>
              </a:rPr>
              <a:t> </a:t>
            </a: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 </a:t>
            </a:r>
            <a:endParaRPr lang="fr-FR" sz="1800">
              <a:solidFill>
                <a:srgbClr val="000090"/>
              </a:solidFill>
              <a:ea typeface="Microsoft YaHei" pitchFamily="34" charset="-122"/>
            </a:endParaRPr>
          </a:p>
        </p:txBody>
      </p:sp>
      <p:sp>
        <p:nvSpPr>
          <p:cNvPr id="69640" name="Rectangle 10"/>
          <p:cNvSpPr>
            <a:spLocks noChangeArrowheads="1"/>
          </p:cNvSpPr>
          <p:nvPr/>
        </p:nvSpPr>
        <p:spPr bwMode="auto">
          <a:xfrm>
            <a:off x="611188" y="476250"/>
            <a:ext cx="7777162" cy="576263"/>
          </a:xfrm>
          <a:prstGeom prst="rect">
            <a:avLst/>
          </a:prstGeom>
          <a:solidFill>
            <a:srgbClr val="C2FFF0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b="1">
                <a:solidFill>
                  <a:srgbClr val="000090"/>
                </a:solidFill>
                <a:latin typeface="Arial" charset="0"/>
                <a:cs typeface="Arial" charset="0"/>
              </a:rPr>
              <a:t>Les Antennes de Jalmalv-Nantes</a:t>
            </a:r>
          </a:p>
        </p:txBody>
      </p:sp>
      <p:sp>
        <p:nvSpPr>
          <p:cNvPr id="69641" name="Rectangle 11"/>
          <p:cNvSpPr>
            <a:spLocks noChangeArrowheads="1"/>
          </p:cNvSpPr>
          <p:nvPr/>
        </p:nvSpPr>
        <p:spPr bwMode="auto">
          <a:xfrm>
            <a:off x="827088" y="4149725"/>
            <a:ext cx="3097212" cy="1079500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NOZAY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sz="800" b="1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Hôpital local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EHPAD La Chesnaie</a:t>
            </a:r>
            <a:endParaRPr lang="fr-FR" sz="1800">
              <a:solidFill>
                <a:srgbClr val="000000"/>
              </a:solidFill>
              <a:ea typeface="Microsoft YaHei" pitchFamily="34" charset="-122"/>
            </a:endParaRPr>
          </a:p>
        </p:txBody>
      </p:sp>
      <p:sp>
        <p:nvSpPr>
          <p:cNvPr id="69642" name="Rectangle 8"/>
          <p:cNvSpPr>
            <a:spLocks noChangeArrowheads="1"/>
          </p:cNvSpPr>
          <p:nvPr/>
        </p:nvSpPr>
        <p:spPr bwMode="auto">
          <a:xfrm>
            <a:off x="4715718" y="4726087"/>
            <a:ext cx="3168650" cy="719137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FF"/>
                </a:solidFill>
                <a:ea typeface="Microsoft YaHei" pitchFamily="34" charset="-122"/>
              </a:rPr>
              <a:t>BEAUPRÉAU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>
                <a:solidFill>
                  <a:srgbClr val="000000"/>
                </a:solidFill>
                <a:ea typeface="Microsoft YaHei" pitchFamily="34" charset="-122"/>
              </a:rPr>
              <a:t>SSR Saint Famille</a:t>
            </a:r>
            <a:endParaRPr lang="fr-FR" sz="1800">
              <a:solidFill>
                <a:srgbClr val="000000"/>
              </a:solidFill>
              <a:ea typeface="Microsoft YaHei" pitchFamily="34" charset="-122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827088" y="5445125"/>
            <a:ext cx="3097212" cy="792163"/>
          </a:xfrm>
          <a:prstGeom prst="rect">
            <a:avLst/>
          </a:prstGeom>
          <a:solidFill>
            <a:srgbClr val="C2FF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 dirty="0">
                <a:solidFill>
                  <a:srgbClr val="0000FF"/>
                </a:solidFill>
                <a:ea typeface="Microsoft YaHei" pitchFamily="34" charset="-122"/>
              </a:rPr>
              <a:t>HERIC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sz="800" b="1" dirty="0">
              <a:solidFill>
                <a:srgbClr val="000090"/>
              </a:solidFill>
              <a:ea typeface="Microsoft YaHei" pitchFamily="34" charset="-122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sz="1800" b="1" dirty="0">
                <a:solidFill>
                  <a:srgbClr val="000000"/>
                </a:solidFill>
                <a:ea typeface="Microsoft YaHei" pitchFamily="34" charset="-122"/>
              </a:rPr>
              <a:t>EHPAD La Perrière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7" grpId="0" animBg="1"/>
      <p:bldP spid="69638" grpId="0" animBg="1"/>
      <p:bldP spid="69641" grpId="0" animBg="1"/>
      <p:bldP spid="69642" grpId="0" animBg="1"/>
      <p:bldP spid="696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395288" y="602138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dirty="0" smtClean="0">
                <a:solidFill>
                  <a:srgbClr val="808080"/>
                </a:solidFill>
                <a:latin typeface="Tahoma" pitchFamily="34" charset="0"/>
              </a:rPr>
              <a:t>Mai 2021</a:t>
            </a:r>
            <a:endParaRPr lang="fr-FR" sz="1400" dirty="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195513" y="1700213"/>
            <a:ext cx="4724400" cy="819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Ctr="1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Jusqu</a:t>
            </a:r>
            <a:r>
              <a:rPr lang="fr-FR" alt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’</a:t>
            </a:r>
            <a: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à la mort accompagner la vie</a:t>
            </a:r>
            <a:b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</a:br>
            <a:r>
              <a:rPr lang="fr-FR" sz="1400">
                <a:solidFill>
                  <a:srgbClr val="008000"/>
                </a:solidFill>
                <a:latin typeface="Arial" charset="0"/>
                <a:cs typeface="Arial" charset="0"/>
              </a:rPr>
              <a:t>Association reconnue d</a:t>
            </a:r>
            <a:r>
              <a:rPr lang="fr-FR" altLang="fr-FR" sz="1400">
                <a:solidFill>
                  <a:srgbClr val="008000"/>
                </a:solidFill>
                <a:latin typeface="Arial" charset="0"/>
                <a:cs typeface="Arial" charset="0"/>
              </a:rPr>
              <a:t>’</a:t>
            </a:r>
            <a:r>
              <a:rPr lang="fr-FR" sz="1400">
                <a:solidFill>
                  <a:srgbClr val="008000"/>
                </a:solidFill>
                <a:latin typeface="Arial" charset="0"/>
                <a:cs typeface="Arial" charset="0"/>
              </a:rPr>
              <a:t>utilité publique</a:t>
            </a:r>
          </a:p>
        </p:txBody>
      </p:sp>
      <p:sp>
        <p:nvSpPr>
          <p:cNvPr id="61445" name="Text Box 4"/>
          <p:cNvSpPr txBox="1">
            <a:spLocks noChangeArrowheads="1"/>
          </p:cNvSpPr>
          <p:nvPr/>
        </p:nvSpPr>
        <p:spPr bwMode="auto">
          <a:xfrm>
            <a:off x="1547813" y="3068638"/>
            <a:ext cx="6172200" cy="251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lnSpc>
                <a:spcPct val="80000"/>
              </a:lnSpc>
              <a:spcBef>
                <a:spcPts val="8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b="1">
                <a:solidFill>
                  <a:srgbClr val="008000"/>
                </a:solidFill>
                <a:latin typeface="Arial" charset="0"/>
                <a:cs typeface="Arial" charset="0"/>
              </a:rPr>
              <a:t>Jalmalv Nantes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>
                <a:solidFill>
                  <a:srgbClr val="008000"/>
                </a:solidFill>
                <a:latin typeface="Arial" charset="0"/>
                <a:cs typeface="Arial" charset="0"/>
              </a:rPr>
              <a:t>23, rue des Renards – 44300 Nantes</a:t>
            </a:r>
          </a:p>
          <a:p>
            <a:pPr algn="ctr" eaLnBrk="1" hangingPunct="1">
              <a:lnSpc>
                <a:spcPct val="80000"/>
              </a:lnSpc>
              <a:spcBef>
                <a:spcPts val="4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b="1">
                <a:solidFill>
                  <a:srgbClr val="008000"/>
                </a:solidFill>
                <a:latin typeface="Arial" charset="0"/>
                <a:cs typeface="Arial" charset="0"/>
              </a:rPr>
              <a:t>Tél.  02 51 88 91 32</a:t>
            </a:r>
          </a:p>
          <a:p>
            <a:pPr algn="ctr" eaLnBrk="1" hangingPunct="1">
              <a:lnSpc>
                <a:spcPct val="80000"/>
              </a:lnSpc>
              <a:spcBef>
                <a:spcPts val="4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800" b="1">
                <a:solidFill>
                  <a:srgbClr val="008000"/>
                </a:solidFill>
                <a:latin typeface="Arial" charset="0"/>
                <a:cs typeface="Arial" charset="0"/>
              </a:rPr>
              <a:t>Jalmalv-nantes@orange.fr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000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000" b="1">
                <a:solidFill>
                  <a:srgbClr val="008000"/>
                </a:solidFill>
                <a:latin typeface="Arial" charset="0"/>
                <a:cs typeface="Arial" charset="0"/>
              </a:rPr>
              <a:t>http://</a:t>
            </a:r>
            <a:r>
              <a:rPr lang="fr-FR" b="1">
                <a:solidFill>
                  <a:srgbClr val="008000"/>
                </a:solidFill>
                <a:latin typeface="Arial" charset="0"/>
                <a:cs typeface="Arial" charset="0"/>
              </a:rPr>
              <a:t>www.jalmalv-nantes.fr</a:t>
            </a: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333375"/>
            <a:ext cx="70231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3573463"/>
            <a:ext cx="1258888" cy="1439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381000" y="333375"/>
            <a:ext cx="8001000" cy="89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000090"/>
                </a:solidFill>
                <a:latin typeface="Arial" charset="0"/>
                <a:cs typeface="Arial" charset="0"/>
              </a:rPr>
              <a:t>Qui sommes nous?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95288" y="1125538"/>
            <a:ext cx="8424862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34963" indent="-334963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334963" indent="-334963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Fédération reconnue d</a:t>
            </a:r>
            <a:r>
              <a:rPr lang="fr-FR" alt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Utilité Publique </a:t>
            </a:r>
            <a:r>
              <a:rPr 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(légitimée dans son domaine par un décret du Conseil d</a:t>
            </a:r>
            <a:r>
              <a:rPr lang="fr-FR" alt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Etat)</a:t>
            </a:r>
          </a:p>
          <a:p>
            <a:pPr marL="334963" indent="-334963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Association Loi 1901</a:t>
            </a:r>
          </a:p>
          <a:p>
            <a:pPr marL="334963" indent="-334963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Humaniste et Laïque</a:t>
            </a:r>
          </a:p>
          <a:p>
            <a:pPr marL="334963" indent="-334963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Apolitique</a:t>
            </a:r>
          </a:p>
          <a:p>
            <a:pPr marL="334963" indent="-334963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Regroupant des bénévoles accompagnants, dans le respect de </a:t>
            </a: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la Charte Internationale du Bénévolat </a:t>
            </a:r>
            <a:r>
              <a:rPr lang="fr-FR" sz="22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:</a:t>
            </a:r>
          </a:p>
          <a:p>
            <a:pPr marL="334963" indent="-334963" eaLnBrk="1" hangingPunct="1">
              <a:spcBef>
                <a:spcPts val="700"/>
              </a:spcBef>
              <a:spcAft>
                <a:spcPts val="1800"/>
              </a:spcAft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   </a:t>
            </a:r>
            <a:r>
              <a:rPr lang="fr-FR" sz="20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 « Un bénévole est celui qui s</a:t>
            </a:r>
            <a:r>
              <a:rPr lang="fr-FR" altLang="fr-FR" sz="20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engage de son plein gré, d</a:t>
            </a:r>
            <a:r>
              <a:rPr lang="fr-FR" altLang="fr-FR" sz="20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0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une manière désintéressée, dans une action organisée au service de la communauté. »</a:t>
            </a:r>
            <a:endParaRPr lang="fr-FR" sz="2000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334963" indent="-334963"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Intervenant auprès de </a:t>
            </a: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toute personne en souffrance </a:t>
            </a:r>
            <a:r>
              <a:rPr lang="fr-FR" sz="2200" i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	</a:t>
            </a:r>
            <a:endParaRPr lang="fr-FR" sz="2200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334963" indent="-334963" eaLnBrk="1" hangingPunct="1">
              <a:spcBef>
                <a:spcPts val="8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3200">
                <a:solidFill>
                  <a:srgbClr val="F8F8F8"/>
                </a:solidFill>
                <a:latin typeface="Tahoma" pitchFamily="34" charset="0"/>
                <a:ea typeface="Microsoft YaHei" pitchFamily="34" charset="-122"/>
              </a:rPr>
              <a:t> </a:t>
            </a:r>
          </a:p>
          <a:p>
            <a:pPr marL="334963" indent="-334963" eaLnBrk="1" hangingPunct="1">
              <a:spcBef>
                <a:spcPts val="8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3200">
              <a:solidFill>
                <a:srgbClr val="F8F8F8"/>
              </a:solidFill>
              <a:latin typeface="Tahoma" pitchFamily="34" charset="0"/>
              <a:ea typeface="Microsoft YaHei" pitchFamily="34" charset="-122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FB5753C-BCE2-4F9F-93D6-93B2E273C947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395288" y="260350"/>
            <a:ext cx="8001000" cy="89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000090"/>
                </a:solidFill>
                <a:latin typeface="Arial" charset="0"/>
                <a:cs typeface="Arial" charset="0"/>
              </a:rPr>
              <a:t>Qui sommes nous?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95288" y="908050"/>
            <a:ext cx="82804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2800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Cofondateur et membre de la SFAP </a:t>
            </a:r>
            <a:r>
              <a:rPr lang="fr-FR" sz="2200" i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(Société Française 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d</a:t>
            </a:r>
            <a:r>
              <a:rPr lang="fr-FR" alt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Accompagnement et de Soins Palliatifs</a:t>
            </a:r>
            <a:r>
              <a:rPr lang="fr-FR" sz="22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)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 et de </a:t>
            </a: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l</a:t>
            </a:r>
            <a:r>
              <a:rPr lang="fr-FR" alt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EAPC 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(Association Européenne de Soins Palliatifs</a:t>
            </a:r>
            <a:r>
              <a:rPr lang="fr-FR" sz="22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)</a:t>
            </a: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 i="1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Partenaire des commissions des lois bioéthiques</a:t>
            </a:r>
            <a:r>
              <a:rPr lang="fr-FR" sz="2200" i="1">
                <a:solidFill>
                  <a:srgbClr val="008000"/>
                </a:solidFill>
                <a:latin typeface="Arial" charset="0"/>
                <a:ea typeface="Microsoft YaHei" pitchFamily="34" charset="-122"/>
              </a:rPr>
              <a:t> 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(Kouchner, Léonetti, Léonetti-Clayes)</a:t>
            </a: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Adhérent à Compas 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(Coordination Mutualisée de Proximité pour l</a:t>
            </a:r>
            <a:r>
              <a:rPr lang="fr-FR" alt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Appui et le Soutien)</a:t>
            </a: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 i="1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Editeur </a:t>
            </a:r>
            <a:r>
              <a:rPr 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d</a:t>
            </a:r>
            <a:r>
              <a:rPr lang="fr-FR" alt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une </a:t>
            </a:r>
            <a:r>
              <a:rPr lang="fr-FR" sz="22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revue trimestrielle: </a:t>
            </a: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le Lien</a:t>
            </a:r>
            <a:r>
              <a:rPr lang="fr-FR" sz="2200">
                <a:solidFill>
                  <a:srgbClr val="008000"/>
                </a:solidFill>
                <a:latin typeface="Arial" charset="0"/>
                <a:ea typeface="Microsoft YaHei" pitchFamily="34" charset="-122"/>
              </a:rPr>
              <a:t> </a:t>
            </a:r>
            <a:r>
              <a:rPr lang="fr-FR" sz="22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(distribué à tous ses adhérents)</a:t>
            </a:r>
          </a:p>
          <a:p>
            <a:pPr eaLnBrk="1" hangingPunct="1">
              <a:spcBef>
                <a:spcPts val="700"/>
              </a:spcBef>
              <a:buClr>
                <a:srgbClr val="006600"/>
              </a:buClr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8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eaLnBrk="1" hangingPunct="1">
              <a:spcBef>
                <a:spcPts val="8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fr-FR" sz="3200">
                <a:solidFill>
                  <a:srgbClr val="F8F8F8"/>
                </a:solidFill>
                <a:latin typeface="Tahoma" pitchFamily="34" charset="0"/>
                <a:ea typeface="Microsoft YaHei" pitchFamily="34" charset="-122"/>
              </a:rPr>
              <a:t> </a:t>
            </a:r>
          </a:p>
          <a:p>
            <a:pPr eaLnBrk="1" hangingPunct="1">
              <a:spcBef>
                <a:spcPts val="800"/>
              </a:spcBef>
              <a:buSzPct val="10000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fr-FR" sz="3200">
              <a:solidFill>
                <a:srgbClr val="F8F8F8"/>
              </a:solidFill>
              <a:latin typeface="Tahoma" pitchFamily="34" charset="0"/>
              <a:ea typeface="Microsoft YaHei" pitchFamily="34" charset="-122"/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412A33C-2578-49C1-988D-6DB2E06B26D7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B5C8988-45FC-4BAD-B05D-D2C605B143EC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684213" y="260350"/>
            <a:ext cx="7772400" cy="600075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 anchorCtr="1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fr-FR" sz="3200" dirty="0" smtClean="0">
                <a:solidFill>
                  <a:srgbClr val="000090"/>
                </a:solidFill>
                <a:latin typeface="Arial" charset="0"/>
                <a:cs typeface="Arial" charset="0"/>
              </a:rPr>
              <a:t>Et nos financements?</a:t>
            </a:r>
          </a:p>
          <a:p>
            <a:pPr eaLnBrk="1" hangingPunct="1">
              <a:buSzPct val="100000"/>
              <a:defRPr/>
            </a:pPr>
            <a:endParaRPr lang="fr-FR" sz="1800" dirty="0" smtClean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09600" y="4343400"/>
            <a:ext cx="7924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/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39750" y="1341438"/>
            <a:ext cx="82804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fr-FR" sz="2200" b="1">
                <a:solidFill>
                  <a:srgbClr val="32946A"/>
                </a:solidFill>
              </a:rPr>
              <a:t>CNAMTS</a:t>
            </a:r>
            <a:r>
              <a:rPr lang="fr-FR" sz="2200" b="1">
                <a:solidFill>
                  <a:schemeClr val="accent1"/>
                </a:solidFill>
              </a:rPr>
              <a:t> </a:t>
            </a:r>
            <a:r>
              <a:rPr lang="fr-FR" sz="1800" i="1">
                <a:solidFill>
                  <a:schemeClr val="tx1"/>
                </a:solidFill>
              </a:rPr>
              <a:t>(Caisse Nationale de l</a:t>
            </a:r>
            <a:r>
              <a:rPr lang="fr-FR" altLang="fr-FR" sz="1800" i="1">
                <a:solidFill>
                  <a:schemeClr val="tx1"/>
                </a:solidFill>
              </a:rPr>
              <a:t>’</a:t>
            </a:r>
            <a:r>
              <a:rPr lang="fr-FR" sz="1800" i="1">
                <a:solidFill>
                  <a:schemeClr val="tx1"/>
                </a:solidFill>
              </a:rPr>
              <a:t>Assurance Vieillesse des Travailleurs Salariés</a:t>
            </a:r>
            <a:r>
              <a:rPr lang="fr-FR" sz="2000" i="1">
                <a:solidFill>
                  <a:schemeClr val="tx1"/>
                </a:solidFill>
              </a:rPr>
              <a:t>)</a:t>
            </a:r>
            <a:r>
              <a:rPr lang="fr-FR" sz="2000">
                <a:solidFill>
                  <a:schemeClr val="tx1"/>
                </a:solidFill>
              </a:rPr>
              <a:t> </a:t>
            </a:r>
            <a:r>
              <a:rPr lang="fr-FR" sz="2200" b="1">
                <a:solidFill>
                  <a:srgbClr val="32946A"/>
                </a:solidFill>
              </a:rPr>
              <a:t>-SFAP </a:t>
            </a:r>
            <a:r>
              <a:rPr lang="fr-FR" sz="1800" i="1">
                <a:solidFill>
                  <a:srgbClr val="000000"/>
                </a:solidFill>
              </a:rPr>
              <a:t>(Société Française d</a:t>
            </a:r>
            <a:r>
              <a:rPr lang="fr-FR" altLang="fr-FR" sz="1800" i="1">
                <a:solidFill>
                  <a:srgbClr val="000000"/>
                </a:solidFill>
              </a:rPr>
              <a:t>’</a:t>
            </a:r>
            <a:r>
              <a:rPr lang="fr-FR" sz="1800" i="1">
                <a:solidFill>
                  <a:srgbClr val="000000"/>
                </a:solidFill>
              </a:rPr>
              <a:t>Accompagnement et de Soins Palliatifs)</a:t>
            </a:r>
          </a:p>
          <a:p>
            <a:pPr marL="342900" indent="-342900">
              <a:buFont typeface="Wingdings" pitchFamily="2" charset="2"/>
              <a:buChar char="v"/>
            </a:pPr>
            <a:endParaRPr lang="fr-FR" sz="800" i="1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fr-FR" b="1">
                <a:solidFill>
                  <a:srgbClr val="7878DE"/>
                </a:solidFill>
              </a:rPr>
              <a:t>Donateurs</a:t>
            </a:r>
          </a:p>
          <a:p>
            <a:pPr marL="342900" indent="-342900">
              <a:buFont typeface="Wingdings" pitchFamily="2" charset="2"/>
              <a:buChar char="v"/>
            </a:pPr>
            <a:endParaRPr lang="fr-FR" sz="800" b="1">
              <a:solidFill>
                <a:srgbClr val="FFFF00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fr-FR" b="1" i="1">
                <a:solidFill>
                  <a:srgbClr val="FF6600"/>
                </a:solidFill>
              </a:rPr>
              <a:t>Communes</a:t>
            </a:r>
            <a:r>
              <a:rPr lang="fr-FR" sz="1800" i="1">
                <a:solidFill>
                  <a:srgbClr val="000000"/>
                </a:solidFill>
              </a:rPr>
              <a:t> (Chapelle Sur Erdre, St Aignan de Grand Lieu, Ste Luce sur Loire, Vertou, Cholet, Carquefou, Nantes</a:t>
            </a:r>
            <a:r>
              <a:rPr lang="is-IS" sz="1800" i="1">
                <a:solidFill>
                  <a:srgbClr val="000000"/>
                </a:solidFill>
              </a:rPr>
              <a:t>…)</a:t>
            </a:r>
          </a:p>
          <a:p>
            <a:pPr marL="342900" indent="-342900">
              <a:buFont typeface="Wingdings" pitchFamily="2" charset="2"/>
              <a:buChar char="v"/>
            </a:pPr>
            <a:endParaRPr lang="is-IS" sz="800" i="1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is-IS" b="1">
                <a:solidFill>
                  <a:srgbClr val="0000FF"/>
                </a:solidFill>
              </a:rPr>
              <a:t>Ligue contre le Cancer</a:t>
            </a:r>
            <a:endParaRPr lang="is-IS" sz="1800" i="1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endParaRPr lang="fr-FR" sz="800" i="1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fr-FR" b="1">
                <a:solidFill>
                  <a:srgbClr val="47FFD1"/>
                </a:solidFill>
              </a:rPr>
              <a:t>Conseil Général</a:t>
            </a:r>
          </a:p>
          <a:p>
            <a:pPr marL="342900" indent="-342900">
              <a:buFont typeface="Wingdings" pitchFamily="2" charset="2"/>
              <a:buChar char="v"/>
            </a:pPr>
            <a:endParaRPr lang="fr-FR" sz="800" b="1">
              <a:solidFill>
                <a:srgbClr val="47FFD1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fr-FR" b="1">
                <a:solidFill>
                  <a:srgbClr val="800000"/>
                </a:solidFill>
              </a:rPr>
              <a:t>Mécénat privé</a:t>
            </a:r>
          </a:p>
          <a:p>
            <a:pPr marL="342900" indent="-342900"/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77F878E-6048-40C9-AA97-D93AA6B62F1F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381000" y="260350"/>
            <a:ext cx="8001000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000">
                <a:solidFill>
                  <a:srgbClr val="008000"/>
                </a:solidFill>
                <a:latin typeface="Arial" charset="0"/>
                <a:cs typeface="Arial" charset="0"/>
              </a:rPr>
              <a:t>					</a:t>
            </a:r>
            <a:r>
              <a:rPr lang="fr-FR" sz="3200">
                <a:solidFill>
                  <a:srgbClr val="000090"/>
                </a:solidFill>
                <a:latin typeface="Arial" charset="0"/>
                <a:cs typeface="Arial" charset="0"/>
              </a:rPr>
              <a:t>Objectifs</a:t>
            </a:r>
            <a:r>
              <a:rPr lang="fr-FR" sz="3200">
                <a:solidFill>
                  <a:srgbClr val="000090"/>
                </a:solidFill>
                <a:latin typeface="Tahoma" pitchFamily="34" charset="0"/>
              </a:rPr>
              <a:t> JALMALV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68313" y="908050"/>
            <a:ext cx="842645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300" b="1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fr-FR" sz="23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Accompagner les personnes en fin de vie, âgées ou gravement malades</a:t>
            </a:r>
            <a:r>
              <a:rPr lang="fr-FR" sz="23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, à l</a:t>
            </a:r>
            <a:r>
              <a:rPr lang="fr-FR" altLang="fr-FR" sz="23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3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hôpital, en cliniques, en 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EHPAD</a:t>
            </a:r>
            <a:r>
              <a:rPr lang="fr-FR" sz="23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, à domicile</a:t>
            </a:r>
          </a:p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8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8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fr-FR" sz="23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Soutenir</a:t>
            </a:r>
            <a:r>
              <a:rPr lang="fr-FR" sz="2300">
                <a:solidFill>
                  <a:srgbClr val="008000"/>
                </a:solidFill>
                <a:latin typeface="Arial" charset="0"/>
                <a:ea typeface="Microsoft YaHei" pitchFamily="34" charset="-122"/>
              </a:rPr>
              <a:t>, </a:t>
            </a:r>
            <a:r>
              <a:rPr lang="fr-FR" sz="2300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lors des accompagnements, </a:t>
            </a:r>
            <a:r>
              <a:rPr lang="fr-FR" sz="23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les aidants naturels</a:t>
            </a:r>
          </a:p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300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fr-FR" sz="23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Proposer un soutien </a:t>
            </a:r>
            <a:r>
              <a:rPr lang="fr-FR" sz="23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aux personnes vivant un deuil: </a:t>
            </a:r>
          </a:p>
          <a:p>
            <a:pPr marL="6350" eaLnBrk="1" hangingPunct="1">
              <a:lnSpc>
                <a:spcPct val="70000"/>
              </a:lnSpc>
              <a:spcBef>
                <a:spcPts val="400"/>
              </a:spcBef>
              <a:buClr>
                <a:srgbClr val="008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fr-FR" sz="23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		</a:t>
            </a:r>
            <a:r>
              <a:rPr lang="fr-FR" sz="2300" i="1">
                <a:solidFill>
                  <a:srgbClr val="000090"/>
                </a:solidFill>
                <a:latin typeface="Arial" charset="0"/>
                <a:ea typeface="Microsoft YaHei" pitchFamily="34" charset="-122"/>
              </a:rPr>
              <a:t>Enfants, Adultes et Adolescents</a:t>
            </a:r>
          </a:p>
          <a:p>
            <a:pPr marL="6350" eaLnBrk="1" hangingPunct="1">
              <a:lnSpc>
                <a:spcPct val="70000"/>
              </a:lnSpc>
              <a:spcBef>
                <a:spcPts val="400"/>
              </a:spcBef>
              <a:buClr>
                <a:srgbClr val="008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300" i="1">
              <a:solidFill>
                <a:srgbClr val="00009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fr-FR" sz="23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Participer aux </a:t>
            </a:r>
            <a:r>
              <a:rPr lang="fr-FR" sz="23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évolutions de la société</a:t>
            </a:r>
          </a:p>
          <a:p>
            <a:pPr marL="457200" lvl="1" indent="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fr-FR" sz="23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	</a:t>
            </a:r>
            <a:r>
              <a:rPr lang="fr-FR" sz="23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sur la maladie grave, la vieillesse, la fin de vie, la mort et 	le 	deuil</a:t>
            </a:r>
            <a:endParaRPr lang="fr-FR" sz="23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3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fr-FR" sz="23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Contribuer au développement des </a:t>
            </a:r>
            <a:r>
              <a:rPr lang="fr-FR" sz="23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Soins Palliatifs</a:t>
            </a:r>
          </a:p>
          <a:p>
            <a:pPr marL="6350" eaLnBrk="1" hangingPunct="1">
              <a:lnSpc>
                <a:spcPct val="70000"/>
              </a:lnSpc>
              <a:spcBef>
                <a:spcPts val="400"/>
              </a:spcBef>
              <a:buClr>
                <a:srgbClr val="008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300">
              <a:solidFill>
                <a:srgbClr val="00800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70000"/>
              </a:lnSpc>
              <a:spcBef>
                <a:spcPts val="400"/>
              </a:spcBef>
              <a:buClr>
                <a:srgbClr val="0080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3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70000"/>
              </a:lnSpc>
              <a:spcBef>
                <a:spcPts val="400"/>
              </a:spcBef>
              <a:buClr>
                <a:srgbClr val="0080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3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70000"/>
              </a:lnSpc>
              <a:spcBef>
                <a:spcPts val="400"/>
              </a:spcBef>
              <a:buClr>
                <a:srgbClr val="0080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300" i="1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675"/>
              </a:spcBef>
              <a:buClr>
                <a:srgbClr val="008000"/>
              </a:buClr>
              <a:buSzPct val="100000"/>
              <a:buFont typeface="Wingdings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>
              <a:solidFill>
                <a:schemeClr val="tx1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700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8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700"/>
              </a:spcBef>
              <a:buClr>
                <a:srgbClr val="006600"/>
              </a:buClr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8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700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8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6350" eaLnBrk="1" hangingPunct="1">
              <a:lnSpc>
                <a:spcPct val="80000"/>
              </a:lnSpc>
              <a:spcBef>
                <a:spcPts val="700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fr-FR" sz="28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F212607-CC4F-4E8C-B4D0-E3F339A31F14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179388" y="381000"/>
            <a:ext cx="8785225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Ctr="1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000090"/>
                </a:solidFill>
                <a:latin typeface="Arial" charset="0"/>
              </a:rPr>
              <a:t>Le Bénévolat d</a:t>
            </a:r>
            <a:r>
              <a:rPr lang="fr-FR" altLang="fr-FR" sz="3200">
                <a:solidFill>
                  <a:srgbClr val="000090"/>
                </a:solidFill>
                <a:latin typeface="Arial" charset="0"/>
              </a:rPr>
              <a:t>’</a:t>
            </a:r>
            <a:r>
              <a:rPr lang="fr-FR" sz="3200">
                <a:solidFill>
                  <a:srgbClr val="000090"/>
                </a:solidFill>
                <a:latin typeface="Arial" charset="0"/>
              </a:rPr>
              <a:t>Accompagnement </a:t>
            </a:r>
            <a:endParaRPr lang="fr-FR" sz="3200" i="1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23850" y="908050"/>
            <a:ext cx="8512175" cy="5184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200">
              <a:solidFill>
                <a:srgbClr val="008000"/>
              </a:solidFill>
              <a:latin typeface="Arial" charset="0"/>
            </a:endParaRPr>
          </a:p>
          <a:p>
            <a:pPr marL="457200" indent="-4572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</a:rPr>
              <a:t>La loi du 9 Juin 1999 </a:t>
            </a:r>
            <a:r>
              <a:rPr lang="fr-FR" sz="2200">
                <a:solidFill>
                  <a:srgbClr val="000000"/>
                </a:solidFill>
                <a:latin typeface="Arial" charset="0"/>
              </a:rPr>
              <a:t>officialise le bénévolat d</a:t>
            </a:r>
            <a:r>
              <a:rPr lang="fr-FR" altLang="fr-FR" sz="2200">
                <a:solidFill>
                  <a:srgbClr val="000000"/>
                </a:solidFill>
                <a:latin typeface="Arial" charset="0"/>
              </a:rPr>
              <a:t>’</a:t>
            </a:r>
            <a:r>
              <a:rPr lang="fr-FR" sz="2200">
                <a:solidFill>
                  <a:srgbClr val="000000"/>
                </a:solidFill>
                <a:latin typeface="Arial" charset="0"/>
              </a:rPr>
              <a:t>accompagnement</a:t>
            </a:r>
          </a:p>
          <a:p>
            <a:pPr marL="457200" indent="-457200"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i="1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fr-FR" sz="2200" i="1">
                <a:solidFill>
                  <a:srgbClr val="000090"/>
                </a:solidFill>
                <a:latin typeface="Arial" charset="0"/>
                <a:cs typeface="Arial" charset="0"/>
              </a:rPr>
              <a:t>Autorise la présence des bénévoles près des malades et 	leurs proches, dans les établissements de santé publics et 	privés</a:t>
            </a:r>
            <a:r>
              <a:rPr lang="fr-FR" sz="2200">
                <a:solidFill>
                  <a:srgbClr val="000090"/>
                </a:solidFill>
                <a:latin typeface="Arial" charset="0"/>
              </a:rPr>
              <a:t>.   </a:t>
            </a:r>
          </a:p>
          <a:p>
            <a:pPr marL="457200" indent="-457200"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200">
              <a:solidFill>
                <a:srgbClr val="000000"/>
              </a:solidFill>
              <a:latin typeface="Arial" charset="0"/>
            </a:endParaRPr>
          </a:p>
          <a:p>
            <a:pPr marL="457200" indent="-4572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b="1">
                <a:solidFill>
                  <a:srgbClr val="00664D"/>
                </a:solidFill>
                <a:latin typeface="Arial" charset="0"/>
              </a:rPr>
              <a:t> </a:t>
            </a:r>
            <a:r>
              <a:rPr lang="fr-FR" sz="2200">
                <a:solidFill>
                  <a:srgbClr val="00664D"/>
                </a:solidFill>
                <a:latin typeface="Arial" charset="0"/>
              </a:rPr>
              <a:t>Une Convention de Partenariat </a:t>
            </a:r>
            <a:r>
              <a:rPr lang="fr-FR" sz="2200">
                <a:solidFill>
                  <a:srgbClr val="000000"/>
                </a:solidFill>
                <a:latin typeface="Arial" charset="0"/>
              </a:rPr>
              <a:t>matérialise la présence des bénévoles dans une structure </a:t>
            </a:r>
          </a:p>
          <a:p>
            <a:pPr marL="457200" lvl="1" indent="0"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 i="1">
                <a:solidFill>
                  <a:srgbClr val="000000"/>
                </a:solidFill>
                <a:latin typeface="Arial" charset="0"/>
              </a:rPr>
              <a:t>	</a:t>
            </a:r>
            <a:r>
              <a:rPr lang="fr-FR" sz="2200" i="1">
                <a:solidFill>
                  <a:srgbClr val="000090"/>
                </a:solidFill>
                <a:latin typeface="Arial" charset="0"/>
              </a:rPr>
              <a:t>Signée entre JALMALV Nantes et l</a:t>
            </a:r>
            <a:r>
              <a:rPr lang="fr-FR" altLang="fr-FR" sz="2200" i="1">
                <a:solidFill>
                  <a:srgbClr val="000090"/>
                </a:solidFill>
                <a:latin typeface="Arial" charset="0"/>
              </a:rPr>
              <a:t>’</a:t>
            </a:r>
            <a:r>
              <a:rPr lang="fr-FR" sz="2200" i="1">
                <a:solidFill>
                  <a:srgbClr val="000090"/>
                </a:solidFill>
                <a:latin typeface="Arial" charset="0"/>
              </a:rPr>
              <a:t>établissement </a:t>
            </a:r>
          </a:p>
          <a:p>
            <a:pPr marL="457200" lvl="1" indent="0" eaLnBrk="1" hangingPunct="1">
              <a:spcBef>
                <a:spcPts val="500"/>
              </a:spcBef>
              <a:buClr>
                <a:srgbClr val="0066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2200">
              <a:solidFill>
                <a:srgbClr val="000000"/>
              </a:solidFill>
              <a:latin typeface="Arial" charset="0"/>
            </a:endParaRPr>
          </a:p>
          <a:p>
            <a:pPr marL="457200" indent="-457200" eaLnBrk="1" hangingPunct="1">
              <a:spcBef>
                <a:spcPts val="45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</a:rPr>
              <a:t>Une formation d</a:t>
            </a:r>
            <a:r>
              <a:rPr lang="fr-FR" altLang="fr-FR" sz="2200">
                <a:solidFill>
                  <a:srgbClr val="00664D"/>
                </a:solidFill>
                <a:latin typeface="Arial" charset="0"/>
              </a:rPr>
              <a:t>’</a:t>
            </a:r>
            <a:r>
              <a:rPr lang="fr-FR" sz="2200">
                <a:solidFill>
                  <a:srgbClr val="00664D"/>
                </a:solidFill>
                <a:latin typeface="Arial" charset="0"/>
              </a:rPr>
              <a:t>un an et un soutien continu </a:t>
            </a:r>
            <a:r>
              <a:rPr lang="fr-FR" sz="2200">
                <a:solidFill>
                  <a:srgbClr val="000000"/>
                </a:solidFill>
                <a:latin typeface="Arial" charset="0"/>
              </a:rPr>
              <a:t>sont assurés aux bénévoles</a:t>
            </a:r>
          </a:p>
          <a:p>
            <a:pPr marL="457200" indent="-457200" eaLnBrk="1" hangingPunct="1">
              <a:spcBef>
                <a:spcPts val="45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6875463" y="6092825"/>
            <a:ext cx="1905000" cy="379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72788F7-6266-4A3B-9F68-1630CB6C218F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24863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000090"/>
                </a:solidFill>
                <a:latin typeface="Arial" charset="0"/>
                <a:cs typeface="Arial" charset="0"/>
              </a:rPr>
              <a:t>Son rôle?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50825" y="1196975"/>
            <a:ext cx="85693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9250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sz="2200" u="sng">
              <a:solidFill>
                <a:srgbClr val="008000"/>
              </a:solidFill>
              <a:latin typeface="Arial" charset="0"/>
            </a:endParaRPr>
          </a:p>
          <a:p>
            <a:pPr marL="349250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</a:rPr>
              <a:t>Aller à la rencontre de l</a:t>
            </a:r>
            <a:r>
              <a:rPr lang="fr-FR" altLang="fr-FR" sz="2200">
                <a:solidFill>
                  <a:srgbClr val="00664D"/>
                </a:solidFill>
                <a:latin typeface="Arial" charset="0"/>
              </a:rPr>
              <a:t>’</a:t>
            </a:r>
            <a:r>
              <a:rPr lang="fr-FR" sz="2200">
                <a:solidFill>
                  <a:srgbClr val="00664D"/>
                </a:solidFill>
                <a:latin typeface="Arial" charset="0"/>
              </a:rPr>
              <a:t>autre </a:t>
            </a:r>
            <a:r>
              <a:rPr lang="fr-FR" sz="2200">
                <a:solidFill>
                  <a:srgbClr val="000090"/>
                </a:solidFill>
                <a:latin typeface="Arial" charset="0"/>
              </a:rPr>
              <a:t>avec humanité</a:t>
            </a:r>
          </a:p>
          <a:p>
            <a:pPr marL="349250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sz="800">
              <a:solidFill>
                <a:srgbClr val="008000"/>
              </a:solidFill>
              <a:latin typeface="Arial" charset="0"/>
            </a:endParaRPr>
          </a:p>
          <a:p>
            <a:pPr marL="349250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</a:rPr>
              <a:t>Proposer un temps de présence</a:t>
            </a:r>
          </a:p>
          <a:p>
            <a:pPr marL="349250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sz="800">
              <a:solidFill>
                <a:srgbClr val="00664D"/>
              </a:solidFill>
              <a:latin typeface="Arial" charset="0"/>
            </a:endParaRPr>
          </a:p>
          <a:p>
            <a:pPr marL="349250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</a:rPr>
              <a:t>Ecouter : </a:t>
            </a:r>
            <a:r>
              <a:rPr lang="fr-FR" sz="2200">
                <a:solidFill>
                  <a:srgbClr val="000090"/>
                </a:solidFill>
                <a:latin typeface="Arial" charset="0"/>
                <a:cs typeface="Times New Roman" pitchFamily="18" charset="0"/>
              </a:rPr>
              <a:t>sans jugement, ni conseil, ni projet</a:t>
            </a:r>
          </a:p>
          <a:p>
            <a:pPr marL="349250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sz="800">
              <a:solidFill>
                <a:srgbClr val="000000"/>
              </a:solidFill>
              <a:latin typeface="Arial" charset="0"/>
            </a:endParaRPr>
          </a:p>
          <a:p>
            <a:pPr marL="349250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</a:rPr>
              <a:t>Assurer cette présence bienveillante à la personne, aux proches, aux soignants</a:t>
            </a:r>
          </a:p>
          <a:p>
            <a:pPr marL="349250" indent="-342900" eaLnBrk="1" hangingPunct="1">
              <a:spcBef>
                <a:spcPts val="500"/>
              </a:spcBef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sz="800">
              <a:solidFill>
                <a:srgbClr val="000000"/>
              </a:solidFill>
              <a:latin typeface="Arial" charset="0"/>
            </a:endParaRPr>
          </a:p>
          <a:p>
            <a:pPr marL="349250" indent="-342900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</a:rPr>
              <a:t>Etre dans l</a:t>
            </a:r>
            <a:r>
              <a:rPr lang="fr-FR" altLang="fr-FR" sz="2200">
                <a:solidFill>
                  <a:srgbClr val="00664D"/>
                </a:solidFill>
                <a:latin typeface="Arial" charset="0"/>
                <a:cs typeface="Times New Roman" pitchFamily="18" charset="0"/>
              </a:rPr>
              <a:t>’</a:t>
            </a:r>
            <a:r>
              <a:rPr lang="fr-FR" altLang="ja-JP" sz="2200">
                <a:solidFill>
                  <a:srgbClr val="00664D"/>
                </a:solidFill>
                <a:latin typeface="Arial" charset="0"/>
                <a:cs typeface="Times New Roman" pitchFamily="18" charset="0"/>
              </a:rPr>
              <a:t>Etre, </a:t>
            </a:r>
            <a:r>
              <a:rPr lang="fr-FR" altLang="ja-JP" sz="2200">
                <a:solidFill>
                  <a:srgbClr val="000090"/>
                </a:solidFill>
                <a:latin typeface="Arial" charset="0"/>
                <a:cs typeface="Times New Roman" pitchFamily="18" charset="0"/>
              </a:rPr>
              <a:t>pas dans le Faire</a:t>
            </a:r>
            <a:endParaRPr lang="fr-FR" sz="2200">
              <a:solidFill>
                <a:srgbClr val="000090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323850" y="404813"/>
            <a:ext cx="8964613" cy="1103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41363" lvl="1" indent="0" eaLnBrk="1" hangingPunct="1">
              <a:buSzPct val="100000"/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</a:pPr>
            <a:r>
              <a:rPr lang="fr-FR" sz="3200">
                <a:solidFill>
                  <a:srgbClr val="000090"/>
                </a:solidFill>
                <a:latin typeface="Arial" charset="0"/>
                <a:cs typeface="Arial" charset="0"/>
              </a:rPr>
              <a:t>	Où exerce-t-il son bénévolat?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9750" y="1557338"/>
            <a:ext cx="8281988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1313" indent="-339725" eaLnBrk="1" hangingPunct="1">
              <a:spcBef>
                <a:spcPts val="500"/>
              </a:spcBef>
              <a:buClr>
                <a:srgbClr val="00664D"/>
              </a:buClr>
              <a:buSzPct val="100000"/>
              <a:buFont typeface="Wingdings" pitchFamily="2" charset="2"/>
              <a:buChar char="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Dans les établissements hospitaliers </a:t>
            </a:r>
            <a:r>
              <a:rPr lang="fr-FR" sz="22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(publics ou privés) :        </a:t>
            </a:r>
          </a:p>
          <a:p>
            <a:pPr marL="341313" indent="-339725" eaLnBrk="1" hangingPunct="1">
              <a:spcBef>
                <a:spcPts val="500"/>
              </a:spcBef>
              <a:buClr>
                <a:srgbClr val="00664D"/>
              </a:buClr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sz="22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	 Cliniques, 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CHU, Unité de Soins Palliatifs, Hôpitaux Locaux, 	Centres de SSR (Centres de Soins de Suite et de 	Rééducation), services d</a:t>
            </a:r>
            <a:r>
              <a:rPr lang="fr-FR" alt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hospitalisation: en Cancérologie, 	Gériatrie, unité de longs Séjour…… </a:t>
            </a:r>
          </a:p>
          <a:p>
            <a:pPr marL="341313" indent="-339725" eaLnBrk="1" hangingPunct="1">
              <a:spcBef>
                <a:spcPts val="500"/>
              </a:spcBef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sz="22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341313" indent="-339725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Dans les EHPAD </a:t>
            </a:r>
            <a:r>
              <a:rPr lang="fr-FR" sz="22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(Etablissements d</a:t>
            </a:r>
            <a:r>
              <a:rPr lang="fr-FR" altLang="fr-FR" sz="22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’</a:t>
            </a:r>
            <a:r>
              <a:rPr lang="fr-FR" sz="2200" i="1">
                <a:solidFill>
                  <a:schemeClr val="tx1"/>
                </a:solidFill>
                <a:latin typeface="Arial" charset="0"/>
                <a:ea typeface="Microsoft YaHei" pitchFamily="34" charset="-122"/>
              </a:rPr>
              <a:t>Hébergement pour Personnes âgées Dépendantes</a:t>
            </a:r>
            <a:r>
              <a:rPr lang="fr-FR" sz="22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) et </a:t>
            </a: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Résidences Services </a:t>
            </a:r>
            <a:r>
              <a:rPr lang="fr-FR" sz="2200" i="1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(Foyers Logement) </a:t>
            </a:r>
            <a:r>
              <a:rPr lang="fr-FR" sz="2200">
                <a:solidFill>
                  <a:srgbClr val="000000"/>
                </a:solidFill>
                <a:latin typeface="Arial" charset="0"/>
                <a:ea typeface="Microsoft YaHei" pitchFamily="34" charset="-122"/>
              </a:rPr>
              <a:t>.....</a:t>
            </a:r>
          </a:p>
          <a:p>
            <a:pPr marL="341313" indent="-339725" eaLnBrk="1" hangingPunct="1">
              <a:spcBef>
                <a:spcPts val="500"/>
              </a:spcBef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sz="2200">
              <a:solidFill>
                <a:srgbClr val="00664D"/>
              </a:solidFill>
              <a:latin typeface="Arial" charset="0"/>
              <a:ea typeface="Microsoft YaHei" pitchFamily="34" charset="-122"/>
            </a:endParaRPr>
          </a:p>
          <a:p>
            <a:pPr marL="341313" indent="-339725" eaLnBrk="1" hangingPunct="1">
              <a:spcBef>
                <a:spcPts val="500"/>
              </a:spcBef>
              <a:buClr>
                <a:srgbClr val="006600"/>
              </a:buClr>
              <a:buSzPct val="100000"/>
              <a:buFont typeface="Wingdings" pitchFamily="2" charset="2"/>
              <a:buChar char="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fr-FR" sz="2200">
                <a:solidFill>
                  <a:srgbClr val="00664D"/>
                </a:solidFill>
                <a:latin typeface="Arial" charset="0"/>
                <a:ea typeface="Microsoft YaHei" pitchFamily="34" charset="-122"/>
              </a:rPr>
              <a:t>A Domicile</a:t>
            </a:r>
          </a:p>
          <a:p>
            <a:pPr marL="341313" indent="-339725" eaLnBrk="1" hangingPunct="1">
              <a:spcBef>
                <a:spcPts val="500"/>
              </a:spcBef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sz="20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  <a:p>
            <a:pPr marL="341313" indent="-339725" eaLnBrk="1" hangingPunct="1">
              <a:spcBef>
                <a:spcPts val="500"/>
              </a:spcBef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fr-FR" sz="2000">
              <a:solidFill>
                <a:srgbClr val="000000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FC40FB5-BD54-4EBD-BA2E-B9A181110D37}" type="slidenum">
              <a:rPr lang="fr-FR" sz="1400">
                <a:solidFill>
                  <a:srgbClr val="808080"/>
                </a:solidFill>
                <a:latin typeface="Tahoma" pitchFamily="34" charset="0"/>
              </a:rPr>
              <a:pPr algn="r"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fr-FR" sz="1400">
              <a:solidFill>
                <a:srgbClr val="80808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ahoma"/>
        <a:ea typeface="Microsoft YaHei"/>
        <a:cs typeface=""/>
      </a:majorFont>
      <a:minorFont>
        <a:latin typeface="Tahom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ahoma"/>
        <a:ea typeface="Microsoft YaHei"/>
        <a:cs typeface=""/>
      </a:majorFont>
      <a:minorFont>
        <a:latin typeface="Tahom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10086</TotalTime>
  <Words>1037</Words>
  <Application>Microsoft Office PowerPoint</Application>
  <PresentationFormat>Affichage à l'écran (4:3)</PresentationFormat>
  <Paragraphs>448</Paragraphs>
  <Slides>24</Slides>
  <Notes>22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3" baseType="lpstr">
      <vt:lpstr>Times New Roman</vt:lpstr>
      <vt:lpstr>MS PGothic</vt:lpstr>
      <vt:lpstr>Arial</vt:lpstr>
      <vt:lpstr>Tahoma</vt:lpstr>
      <vt:lpstr>Microsoft YaHei</vt:lpstr>
      <vt:lpstr>Arial Unicode MS</vt:lpstr>
      <vt:lpstr>Wingdings</vt:lpstr>
      <vt:lpstr>Thème Office</vt:lpstr>
      <vt:lpstr>1_Thème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Jalmalv</dc:creator>
  <cp:lastModifiedBy>Gerard</cp:lastModifiedBy>
  <cp:revision>649</cp:revision>
  <cp:lastPrinted>2016-05-30T12:30:02Z</cp:lastPrinted>
  <dcterms:created xsi:type="dcterms:W3CDTF">1601-01-01T00:00:00Z</dcterms:created>
  <dcterms:modified xsi:type="dcterms:W3CDTF">2021-05-01T08:57:18Z</dcterms:modified>
</cp:coreProperties>
</file>